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271" r:id="rId2"/>
    <p:sldId id="272" r:id="rId3"/>
    <p:sldId id="273" r:id="rId4"/>
    <p:sldId id="286" r:id="rId5"/>
    <p:sldId id="275" r:id="rId6"/>
    <p:sldId id="285" r:id="rId7"/>
    <p:sldId id="276" r:id="rId8"/>
    <p:sldId id="277" r:id="rId9"/>
    <p:sldId id="278" r:id="rId10"/>
    <p:sldId id="279" r:id="rId11"/>
    <p:sldId id="28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AB7D"/>
    <a:srgbClr val="336EA8"/>
    <a:srgbClr val="94B9D6"/>
    <a:srgbClr val="1869A6"/>
    <a:srgbClr val="FFF9E7"/>
    <a:srgbClr val="2AAF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196" autoAdjust="0"/>
  </p:normalViewPr>
  <p:slideViewPr>
    <p:cSldViewPr snapToGrid="0">
      <p:cViewPr varScale="1">
        <p:scale>
          <a:sx n="97" d="100"/>
          <a:sy n="97" d="100"/>
        </p:scale>
        <p:origin x="115" y="7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60AE45-812E-409F-957D-A3C0AFE5A8D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DF0F6BB-B6D0-4D17-9919-0653D0F3A394}">
      <dgm:prSet/>
      <dgm:spPr/>
      <dgm:t>
        <a:bodyPr/>
        <a:lstStyle/>
        <a:p>
          <a:r>
            <a:rPr lang="en-US"/>
            <a:t>A comprehensive Test Plan covering both manual and automated testing scenarios.</a:t>
          </a:r>
        </a:p>
      </dgm:t>
    </dgm:pt>
    <dgm:pt modelId="{3F16671D-0830-439A-8B32-0D8116855A0C}" type="parTrans" cxnId="{AFDAA8C2-46C0-4D99-8DAB-C52BDAF8C447}">
      <dgm:prSet/>
      <dgm:spPr/>
      <dgm:t>
        <a:bodyPr/>
        <a:lstStyle/>
        <a:p>
          <a:endParaRPr lang="en-US"/>
        </a:p>
      </dgm:t>
    </dgm:pt>
    <dgm:pt modelId="{CEAF6E90-7848-48E7-869E-10CD50590898}" type="sibTrans" cxnId="{AFDAA8C2-46C0-4D99-8DAB-C52BDAF8C447}">
      <dgm:prSet/>
      <dgm:spPr/>
      <dgm:t>
        <a:bodyPr/>
        <a:lstStyle/>
        <a:p>
          <a:endParaRPr lang="en-US"/>
        </a:p>
      </dgm:t>
    </dgm:pt>
    <dgm:pt modelId="{A403E606-FB90-4843-982B-B025F38154FA}">
      <dgm:prSet/>
      <dgm:spPr/>
      <dgm:t>
        <a:bodyPr/>
        <a:lstStyle/>
        <a:p>
          <a:r>
            <a:rPr lang="en-US"/>
            <a:t>Realistic test cases that reflect typical user behavior and edge cases.</a:t>
          </a:r>
        </a:p>
      </dgm:t>
    </dgm:pt>
    <dgm:pt modelId="{6F20CE9B-4B1C-41CC-909E-408D7DE67FA8}" type="parTrans" cxnId="{46C144A5-5B4C-4611-81C0-A5730D644C12}">
      <dgm:prSet/>
      <dgm:spPr/>
      <dgm:t>
        <a:bodyPr/>
        <a:lstStyle/>
        <a:p>
          <a:endParaRPr lang="en-US"/>
        </a:p>
      </dgm:t>
    </dgm:pt>
    <dgm:pt modelId="{4603F008-B795-42EC-935D-4613EECD2DBD}" type="sibTrans" cxnId="{46C144A5-5B4C-4611-81C0-A5730D644C12}">
      <dgm:prSet/>
      <dgm:spPr/>
      <dgm:t>
        <a:bodyPr/>
        <a:lstStyle/>
        <a:p>
          <a:endParaRPr lang="en-US"/>
        </a:p>
      </dgm:t>
    </dgm:pt>
    <dgm:pt modelId="{959EB7F0-3D5A-48F6-A70C-82EDB8786B5D}">
      <dgm:prSet/>
      <dgm:spPr/>
      <dgm:t>
        <a:bodyPr/>
        <a:lstStyle/>
        <a:p>
          <a:r>
            <a:rPr lang="en-US"/>
            <a:t>Detailed bug reports including severity levels and clear reproduction steps.</a:t>
          </a:r>
        </a:p>
      </dgm:t>
    </dgm:pt>
    <dgm:pt modelId="{341B3B7D-7CB8-4A9E-AE53-F50A1268036D}" type="parTrans" cxnId="{2EAA55AD-2DC2-4064-8E36-A18BB7D5526C}">
      <dgm:prSet/>
      <dgm:spPr/>
      <dgm:t>
        <a:bodyPr/>
        <a:lstStyle/>
        <a:p>
          <a:endParaRPr lang="en-US"/>
        </a:p>
      </dgm:t>
    </dgm:pt>
    <dgm:pt modelId="{8180597D-2F41-437C-9970-C14CE1FAF291}" type="sibTrans" cxnId="{2EAA55AD-2DC2-4064-8E36-A18BB7D5526C}">
      <dgm:prSet/>
      <dgm:spPr/>
      <dgm:t>
        <a:bodyPr/>
        <a:lstStyle/>
        <a:p>
          <a:endParaRPr lang="en-US"/>
        </a:p>
      </dgm:t>
    </dgm:pt>
    <dgm:pt modelId="{96BAC03A-D5C8-4987-93E3-4029FEB496A5}">
      <dgm:prSet/>
      <dgm:spPr/>
      <dgm:t>
        <a:bodyPr/>
        <a:lstStyle/>
        <a:p>
          <a:r>
            <a:rPr lang="en-US"/>
            <a:t>Automated testing scripts developed using Selenium and Java.</a:t>
          </a:r>
        </a:p>
      </dgm:t>
    </dgm:pt>
    <dgm:pt modelId="{C1FC5C0A-170F-4046-BBF4-0D29AEBDE3C1}" type="parTrans" cxnId="{D76A7CAA-43A0-4CAB-8205-940D0CDA24B7}">
      <dgm:prSet/>
      <dgm:spPr/>
      <dgm:t>
        <a:bodyPr/>
        <a:lstStyle/>
        <a:p>
          <a:endParaRPr lang="en-US"/>
        </a:p>
      </dgm:t>
    </dgm:pt>
    <dgm:pt modelId="{E2B1C0BB-4946-487E-91CE-F31C6E6B9B3D}" type="sibTrans" cxnId="{D76A7CAA-43A0-4CAB-8205-940D0CDA24B7}">
      <dgm:prSet/>
      <dgm:spPr/>
      <dgm:t>
        <a:bodyPr/>
        <a:lstStyle/>
        <a:p>
          <a:endParaRPr lang="en-US"/>
        </a:p>
      </dgm:t>
    </dgm:pt>
    <dgm:pt modelId="{CC6510BD-041F-4099-B2EF-4F3BD9F4A42A}">
      <dgm:prSet/>
      <dgm:spPr/>
      <dgm:t>
        <a:bodyPr/>
        <a:lstStyle/>
        <a:p>
          <a:r>
            <a:rPr lang="en-US"/>
            <a:t>A professional presentation summarizing the project workflow and key outcomes.</a:t>
          </a:r>
        </a:p>
      </dgm:t>
    </dgm:pt>
    <dgm:pt modelId="{A4D101E7-EC47-49E3-92D0-B95BD3ED75D9}" type="parTrans" cxnId="{B754EEEC-4803-4E02-B40E-0E15368A2C31}">
      <dgm:prSet/>
      <dgm:spPr/>
      <dgm:t>
        <a:bodyPr/>
        <a:lstStyle/>
        <a:p>
          <a:endParaRPr lang="en-US"/>
        </a:p>
      </dgm:t>
    </dgm:pt>
    <dgm:pt modelId="{70EBE14E-70A1-4276-847E-8797EC405CC1}" type="sibTrans" cxnId="{B754EEEC-4803-4E02-B40E-0E15368A2C31}">
      <dgm:prSet/>
      <dgm:spPr/>
      <dgm:t>
        <a:bodyPr/>
        <a:lstStyle/>
        <a:p>
          <a:endParaRPr lang="en-US"/>
        </a:p>
      </dgm:t>
    </dgm:pt>
    <dgm:pt modelId="{2B20D1DA-D692-4083-9296-5F65FA0F234F}">
      <dgm:prSet/>
      <dgm:spPr/>
      <dgm:t>
        <a:bodyPr/>
        <a:lstStyle/>
        <a:p>
          <a:r>
            <a:rPr lang="en-US" dirty="0"/>
            <a:t>An executive summary highlighting the main points, challenges faced, and implemented solutions.</a:t>
          </a:r>
        </a:p>
      </dgm:t>
    </dgm:pt>
    <dgm:pt modelId="{5B3B951D-DD10-4531-90B3-F5416A6A761F}" type="parTrans" cxnId="{FC4C00D2-9658-4457-9C32-3BFC927E57A6}">
      <dgm:prSet/>
      <dgm:spPr/>
      <dgm:t>
        <a:bodyPr/>
        <a:lstStyle/>
        <a:p>
          <a:endParaRPr lang="en-US"/>
        </a:p>
      </dgm:t>
    </dgm:pt>
    <dgm:pt modelId="{CB01CEDF-5B59-4912-BA5D-8F40A51F9F26}" type="sibTrans" cxnId="{FC4C00D2-9658-4457-9C32-3BFC927E57A6}">
      <dgm:prSet/>
      <dgm:spPr/>
      <dgm:t>
        <a:bodyPr/>
        <a:lstStyle/>
        <a:p>
          <a:endParaRPr lang="en-US"/>
        </a:p>
      </dgm:t>
    </dgm:pt>
    <dgm:pt modelId="{74BE384F-9A18-4303-B589-673D5315EF81}" type="pres">
      <dgm:prSet presAssocID="{6F60AE45-812E-409F-957D-A3C0AFE5A8DD}" presName="root" presStyleCnt="0">
        <dgm:presLayoutVars>
          <dgm:dir/>
          <dgm:resizeHandles val="exact"/>
        </dgm:presLayoutVars>
      </dgm:prSet>
      <dgm:spPr/>
    </dgm:pt>
    <dgm:pt modelId="{2B81119E-D43D-4176-A3FD-E0364F0827E9}" type="pres">
      <dgm:prSet presAssocID="{6F60AE45-812E-409F-957D-A3C0AFE5A8DD}" presName="container" presStyleCnt="0">
        <dgm:presLayoutVars>
          <dgm:dir/>
          <dgm:resizeHandles val="exact"/>
        </dgm:presLayoutVars>
      </dgm:prSet>
      <dgm:spPr/>
    </dgm:pt>
    <dgm:pt modelId="{508FA41A-2D49-44BE-9DB7-6C54AFA20AAD}" type="pres">
      <dgm:prSet presAssocID="{FDF0F6BB-B6D0-4D17-9919-0653D0F3A394}" presName="compNode" presStyleCnt="0"/>
      <dgm:spPr/>
    </dgm:pt>
    <dgm:pt modelId="{8950EF29-93A8-4BF5-B632-96DFB2A83FB9}" type="pres">
      <dgm:prSet presAssocID="{FDF0F6BB-B6D0-4D17-9919-0653D0F3A394}" presName="iconBgRect" presStyleLbl="bgShp" presStyleIdx="0" presStyleCnt="6"/>
      <dgm:spPr/>
    </dgm:pt>
    <dgm:pt modelId="{0EC0A62A-A2B2-452B-9F4D-EACB66E43C11}" type="pres">
      <dgm:prSet presAssocID="{FDF0F6BB-B6D0-4D17-9919-0653D0F3A39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136B1024-AEBC-4000-BEA6-D590AC6F2D33}" type="pres">
      <dgm:prSet presAssocID="{FDF0F6BB-B6D0-4D17-9919-0653D0F3A394}" presName="spaceRect" presStyleCnt="0"/>
      <dgm:spPr/>
    </dgm:pt>
    <dgm:pt modelId="{323550F1-53DE-4576-8A83-C347FFBD5229}" type="pres">
      <dgm:prSet presAssocID="{FDF0F6BB-B6D0-4D17-9919-0653D0F3A394}" presName="textRect" presStyleLbl="revTx" presStyleIdx="0" presStyleCnt="6">
        <dgm:presLayoutVars>
          <dgm:chMax val="1"/>
          <dgm:chPref val="1"/>
        </dgm:presLayoutVars>
      </dgm:prSet>
      <dgm:spPr/>
    </dgm:pt>
    <dgm:pt modelId="{48A9BFD6-F1E3-446E-99F9-123A9FC6FB45}" type="pres">
      <dgm:prSet presAssocID="{CEAF6E90-7848-48E7-869E-10CD50590898}" presName="sibTrans" presStyleLbl="sibTrans2D1" presStyleIdx="0" presStyleCnt="0"/>
      <dgm:spPr/>
    </dgm:pt>
    <dgm:pt modelId="{ECF4F046-23DD-4A83-BD09-056FE430CDE7}" type="pres">
      <dgm:prSet presAssocID="{A403E606-FB90-4843-982B-B025F38154FA}" presName="compNode" presStyleCnt="0"/>
      <dgm:spPr/>
    </dgm:pt>
    <dgm:pt modelId="{108D6C82-2B0B-4799-A5A2-7EF7FC83FA25}" type="pres">
      <dgm:prSet presAssocID="{A403E606-FB90-4843-982B-B025F38154FA}" presName="iconBgRect" presStyleLbl="bgShp" presStyleIdx="1" presStyleCnt="6"/>
      <dgm:spPr/>
    </dgm:pt>
    <dgm:pt modelId="{EC2E4B64-130F-42AB-B4D3-6AF144D1CE17}" type="pres">
      <dgm:prSet presAssocID="{A403E606-FB90-4843-982B-B025F38154F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F1C8BF6-85EA-4B7B-97ED-682BAF878463}" type="pres">
      <dgm:prSet presAssocID="{A403E606-FB90-4843-982B-B025F38154FA}" presName="spaceRect" presStyleCnt="0"/>
      <dgm:spPr/>
    </dgm:pt>
    <dgm:pt modelId="{6533CA05-C166-42D0-9935-BED540D9FCD2}" type="pres">
      <dgm:prSet presAssocID="{A403E606-FB90-4843-982B-B025F38154FA}" presName="textRect" presStyleLbl="revTx" presStyleIdx="1" presStyleCnt="6">
        <dgm:presLayoutVars>
          <dgm:chMax val="1"/>
          <dgm:chPref val="1"/>
        </dgm:presLayoutVars>
      </dgm:prSet>
      <dgm:spPr/>
    </dgm:pt>
    <dgm:pt modelId="{194AB416-075A-4214-8FD4-69FFA7012E1D}" type="pres">
      <dgm:prSet presAssocID="{4603F008-B795-42EC-935D-4613EECD2DBD}" presName="sibTrans" presStyleLbl="sibTrans2D1" presStyleIdx="0" presStyleCnt="0"/>
      <dgm:spPr/>
    </dgm:pt>
    <dgm:pt modelId="{425E36F7-5710-4E5A-9891-013E465C4E42}" type="pres">
      <dgm:prSet presAssocID="{959EB7F0-3D5A-48F6-A70C-82EDB8786B5D}" presName="compNode" presStyleCnt="0"/>
      <dgm:spPr/>
    </dgm:pt>
    <dgm:pt modelId="{265305F9-7715-4E81-A62E-57578037A4C7}" type="pres">
      <dgm:prSet presAssocID="{959EB7F0-3D5A-48F6-A70C-82EDB8786B5D}" presName="iconBgRect" presStyleLbl="bgShp" presStyleIdx="2" presStyleCnt="6"/>
      <dgm:spPr/>
    </dgm:pt>
    <dgm:pt modelId="{FE9E5C19-86B3-4EA3-99D4-A5C20998795E}" type="pres">
      <dgm:prSet presAssocID="{959EB7F0-3D5A-48F6-A70C-82EDB8786B5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a:ext>
      </dgm:extLst>
    </dgm:pt>
    <dgm:pt modelId="{CC50BE8B-EF2A-4A51-AAD7-61F3A9A8F92B}" type="pres">
      <dgm:prSet presAssocID="{959EB7F0-3D5A-48F6-A70C-82EDB8786B5D}" presName="spaceRect" presStyleCnt="0"/>
      <dgm:spPr/>
    </dgm:pt>
    <dgm:pt modelId="{017B4C21-0FF9-46F2-B010-1D837A08BEB2}" type="pres">
      <dgm:prSet presAssocID="{959EB7F0-3D5A-48F6-A70C-82EDB8786B5D}" presName="textRect" presStyleLbl="revTx" presStyleIdx="2" presStyleCnt="6">
        <dgm:presLayoutVars>
          <dgm:chMax val="1"/>
          <dgm:chPref val="1"/>
        </dgm:presLayoutVars>
      </dgm:prSet>
      <dgm:spPr/>
    </dgm:pt>
    <dgm:pt modelId="{D63E5623-5124-441B-9937-52D1D210DF9D}" type="pres">
      <dgm:prSet presAssocID="{8180597D-2F41-437C-9970-C14CE1FAF291}" presName="sibTrans" presStyleLbl="sibTrans2D1" presStyleIdx="0" presStyleCnt="0"/>
      <dgm:spPr/>
    </dgm:pt>
    <dgm:pt modelId="{94B4FCD4-E8FE-4C60-92E4-1EC5ED703874}" type="pres">
      <dgm:prSet presAssocID="{96BAC03A-D5C8-4987-93E3-4029FEB496A5}" presName="compNode" presStyleCnt="0"/>
      <dgm:spPr/>
    </dgm:pt>
    <dgm:pt modelId="{2EB056FD-178A-47C8-BDD9-69D9ED931EA3}" type="pres">
      <dgm:prSet presAssocID="{96BAC03A-D5C8-4987-93E3-4029FEB496A5}" presName="iconBgRect" presStyleLbl="bgShp" presStyleIdx="3" presStyleCnt="6"/>
      <dgm:spPr/>
    </dgm:pt>
    <dgm:pt modelId="{7AA325F2-085A-412B-8256-06756AEA0356}" type="pres">
      <dgm:prSet presAssocID="{96BAC03A-D5C8-4987-93E3-4029FEB496A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559BB8DC-E510-4A77-BC4A-C2705669BCDE}" type="pres">
      <dgm:prSet presAssocID="{96BAC03A-D5C8-4987-93E3-4029FEB496A5}" presName="spaceRect" presStyleCnt="0"/>
      <dgm:spPr/>
    </dgm:pt>
    <dgm:pt modelId="{3DE1E77F-29B2-4583-B15A-50955A2E80EB}" type="pres">
      <dgm:prSet presAssocID="{96BAC03A-D5C8-4987-93E3-4029FEB496A5}" presName="textRect" presStyleLbl="revTx" presStyleIdx="3" presStyleCnt="6">
        <dgm:presLayoutVars>
          <dgm:chMax val="1"/>
          <dgm:chPref val="1"/>
        </dgm:presLayoutVars>
      </dgm:prSet>
      <dgm:spPr/>
    </dgm:pt>
    <dgm:pt modelId="{8F71535C-74F3-4203-9AB1-5CB0540787A3}" type="pres">
      <dgm:prSet presAssocID="{E2B1C0BB-4946-487E-91CE-F31C6E6B9B3D}" presName="sibTrans" presStyleLbl="sibTrans2D1" presStyleIdx="0" presStyleCnt="0"/>
      <dgm:spPr/>
    </dgm:pt>
    <dgm:pt modelId="{8F64E6DC-9DB6-431B-8938-2F473122BA0E}" type="pres">
      <dgm:prSet presAssocID="{CC6510BD-041F-4099-B2EF-4F3BD9F4A42A}" presName="compNode" presStyleCnt="0"/>
      <dgm:spPr/>
    </dgm:pt>
    <dgm:pt modelId="{863AB9D2-3558-406D-88B5-036AFC1C3C53}" type="pres">
      <dgm:prSet presAssocID="{CC6510BD-041F-4099-B2EF-4F3BD9F4A42A}" presName="iconBgRect" presStyleLbl="bgShp" presStyleIdx="4" presStyleCnt="6"/>
      <dgm:spPr/>
    </dgm:pt>
    <dgm:pt modelId="{398A017D-3283-480D-B3A9-92AC56B40EEB}" type="pres">
      <dgm:prSet presAssocID="{CC6510BD-041F-4099-B2EF-4F3BD9F4A42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
        </a:ext>
      </dgm:extLst>
    </dgm:pt>
    <dgm:pt modelId="{0C37086D-4DEF-4916-8591-18B94478EAD4}" type="pres">
      <dgm:prSet presAssocID="{CC6510BD-041F-4099-B2EF-4F3BD9F4A42A}" presName="spaceRect" presStyleCnt="0"/>
      <dgm:spPr/>
    </dgm:pt>
    <dgm:pt modelId="{AD9E64BD-41FC-4BA2-B9EB-85411B7C94B9}" type="pres">
      <dgm:prSet presAssocID="{CC6510BD-041F-4099-B2EF-4F3BD9F4A42A}" presName="textRect" presStyleLbl="revTx" presStyleIdx="4" presStyleCnt="6">
        <dgm:presLayoutVars>
          <dgm:chMax val="1"/>
          <dgm:chPref val="1"/>
        </dgm:presLayoutVars>
      </dgm:prSet>
      <dgm:spPr/>
    </dgm:pt>
    <dgm:pt modelId="{A4F667B4-0D63-4AD4-8226-C32AC596B899}" type="pres">
      <dgm:prSet presAssocID="{70EBE14E-70A1-4276-847E-8797EC405CC1}" presName="sibTrans" presStyleLbl="sibTrans2D1" presStyleIdx="0" presStyleCnt="0"/>
      <dgm:spPr/>
    </dgm:pt>
    <dgm:pt modelId="{16C249C1-6049-4087-AACD-0C228AAEC89E}" type="pres">
      <dgm:prSet presAssocID="{2B20D1DA-D692-4083-9296-5F65FA0F234F}" presName="compNode" presStyleCnt="0"/>
      <dgm:spPr/>
    </dgm:pt>
    <dgm:pt modelId="{53BBCBBF-366C-4897-B8AA-0902E6E09261}" type="pres">
      <dgm:prSet presAssocID="{2B20D1DA-D692-4083-9296-5F65FA0F234F}" presName="iconBgRect" presStyleLbl="bgShp" presStyleIdx="5" presStyleCnt="6"/>
      <dgm:spPr/>
    </dgm:pt>
    <dgm:pt modelId="{D95CE01B-4542-4F17-BA30-8FC7E4208422}" type="pres">
      <dgm:prSet presAssocID="{2B20D1DA-D692-4083-9296-5F65FA0F234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ierarchy"/>
        </a:ext>
      </dgm:extLst>
    </dgm:pt>
    <dgm:pt modelId="{57723A33-F342-449F-A7B9-F138785A8A5E}" type="pres">
      <dgm:prSet presAssocID="{2B20D1DA-D692-4083-9296-5F65FA0F234F}" presName="spaceRect" presStyleCnt="0"/>
      <dgm:spPr/>
    </dgm:pt>
    <dgm:pt modelId="{AE6929B4-AA86-424F-A580-270438CCF1D0}" type="pres">
      <dgm:prSet presAssocID="{2B20D1DA-D692-4083-9296-5F65FA0F234F}" presName="textRect" presStyleLbl="revTx" presStyleIdx="5" presStyleCnt="6">
        <dgm:presLayoutVars>
          <dgm:chMax val="1"/>
          <dgm:chPref val="1"/>
        </dgm:presLayoutVars>
      </dgm:prSet>
      <dgm:spPr/>
    </dgm:pt>
  </dgm:ptLst>
  <dgm:cxnLst>
    <dgm:cxn modelId="{A0ADCF3C-10EA-4726-994D-3486F389B0F1}" type="presOf" srcId="{E2B1C0BB-4946-487E-91CE-F31C6E6B9B3D}" destId="{8F71535C-74F3-4203-9AB1-5CB0540787A3}" srcOrd="0" destOrd="0" presId="urn:microsoft.com/office/officeart/2018/2/layout/IconCircleList"/>
    <dgm:cxn modelId="{47A0B245-F2AA-40B8-954B-FEB799340EF4}" type="presOf" srcId="{A403E606-FB90-4843-982B-B025F38154FA}" destId="{6533CA05-C166-42D0-9935-BED540D9FCD2}" srcOrd="0" destOrd="0" presId="urn:microsoft.com/office/officeart/2018/2/layout/IconCircleList"/>
    <dgm:cxn modelId="{F937D248-EC64-45A7-A9DF-899B174274D2}" type="presOf" srcId="{FDF0F6BB-B6D0-4D17-9919-0653D0F3A394}" destId="{323550F1-53DE-4576-8A83-C347FFBD5229}" srcOrd="0" destOrd="0" presId="urn:microsoft.com/office/officeart/2018/2/layout/IconCircleList"/>
    <dgm:cxn modelId="{1830466D-94F1-412D-902B-24C9F5F8853A}" type="presOf" srcId="{CC6510BD-041F-4099-B2EF-4F3BD9F4A42A}" destId="{AD9E64BD-41FC-4BA2-B9EB-85411B7C94B9}" srcOrd="0" destOrd="0" presId="urn:microsoft.com/office/officeart/2018/2/layout/IconCircleList"/>
    <dgm:cxn modelId="{830FB954-CD4C-4AA1-BB85-F359BE0EB0B3}" type="presOf" srcId="{4603F008-B795-42EC-935D-4613EECD2DBD}" destId="{194AB416-075A-4214-8FD4-69FFA7012E1D}" srcOrd="0" destOrd="0" presId="urn:microsoft.com/office/officeart/2018/2/layout/IconCircleList"/>
    <dgm:cxn modelId="{10906A79-EA65-4EE3-9D1E-8986F78142DA}" type="presOf" srcId="{8180597D-2F41-437C-9970-C14CE1FAF291}" destId="{D63E5623-5124-441B-9937-52D1D210DF9D}" srcOrd="0" destOrd="0" presId="urn:microsoft.com/office/officeart/2018/2/layout/IconCircleList"/>
    <dgm:cxn modelId="{66B0B97D-FB82-4E4B-B6AE-ABB252A779A9}" type="presOf" srcId="{96BAC03A-D5C8-4987-93E3-4029FEB496A5}" destId="{3DE1E77F-29B2-4583-B15A-50955A2E80EB}" srcOrd="0" destOrd="0" presId="urn:microsoft.com/office/officeart/2018/2/layout/IconCircleList"/>
    <dgm:cxn modelId="{E952948A-8444-4C17-9085-3B4E2E76D31A}" type="presOf" srcId="{70EBE14E-70A1-4276-847E-8797EC405CC1}" destId="{A4F667B4-0D63-4AD4-8226-C32AC596B899}" srcOrd="0" destOrd="0" presId="urn:microsoft.com/office/officeart/2018/2/layout/IconCircleList"/>
    <dgm:cxn modelId="{E3EBDA8D-3936-4B22-9762-D376FB29E963}" type="presOf" srcId="{2B20D1DA-D692-4083-9296-5F65FA0F234F}" destId="{AE6929B4-AA86-424F-A580-270438CCF1D0}" srcOrd="0" destOrd="0" presId="urn:microsoft.com/office/officeart/2018/2/layout/IconCircleList"/>
    <dgm:cxn modelId="{46C144A5-5B4C-4611-81C0-A5730D644C12}" srcId="{6F60AE45-812E-409F-957D-A3C0AFE5A8DD}" destId="{A403E606-FB90-4843-982B-B025F38154FA}" srcOrd="1" destOrd="0" parTransId="{6F20CE9B-4B1C-41CC-909E-408D7DE67FA8}" sibTransId="{4603F008-B795-42EC-935D-4613EECD2DBD}"/>
    <dgm:cxn modelId="{D76A7CAA-43A0-4CAB-8205-940D0CDA24B7}" srcId="{6F60AE45-812E-409F-957D-A3C0AFE5A8DD}" destId="{96BAC03A-D5C8-4987-93E3-4029FEB496A5}" srcOrd="3" destOrd="0" parTransId="{C1FC5C0A-170F-4046-BBF4-0D29AEBDE3C1}" sibTransId="{E2B1C0BB-4946-487E-91CE-F31C6E6B9B3D}"/>
    <dgm:cxn modelId="{2EAA55AD-2DC2-4064-8E36-A18BB7D5526C}" srcId="{6F60AE45-812E-409F-957D-A3C0AFE5A8DD}" destId="{959EB7F0-3D5A-48F6-A70C-82EDB8786B5D}" srcOrd="2" destOrd="0" parTransId="{341B3B7D-7CB8-4A9E-AE53-F50A1268036D}" sibTransId="{8180597D-2F41-437C-9970-C14CE1FAF291}"/>
    <dgm:cxn modelId="{AFDAA8C2-46C0-4D99-8DAB-C52BDAF8C447}" srcId="{6F60AE45-812E-409F-957D-A3C0AFE5A8DD}" destId="{FDF0F6BB-B6D0-4D17-9919-0653D0F3A394}" srcOrd="0" destOrd="0" parTransId="{3F16671D-0830-439A-8B32-0D8116855A0C}" sibTransId="{CEAF6E90-7848-48E7-869E-10CD50590898}"/>
    <dgm:cxn modelId="{FC4C00D2-9658-4457-9C32-3BFC927E57A6}" srcId="{6F60AE45-812E-409F-957D-A3C0AFE5A8DD}" destId="{2B20D1DA-D692-4083-9296-5F65FA0F234F}" srcOrd="5" destOrd="0" parTransId="{5B3B951D-DD10-4531-90B3-F5416A6A761F}" sibTransId="{CB01CEDF-5B59-4912-BA5D-8F40A51F9F26}"/>
    <dgm:cxn modelId="{47378BD3-FD28-4798-9BE1-00EAC122938D}" type="presOf" srcId="{6F60AE45-812E-409F-957D-A3C0AFE5A8DD}" destId="{74BE384F-9A18-4303-B589-673D5315EF81}" srcOrd="0" destOrd="0" presId="urn:microsoft.com/office/officeart/2018/2/layout/IconCircleList"/>
    <dgm:cxn modelId="{A8CD97E2-E503-44E3-9025-16583DD8A493}" type="presOf" srcId="{959EB7F0-3D5A-48F6-A70C-82EDB8786B5D}" destId="{017B4C21-0FF9-46F2-B010-1D837A08BEB2}" srcOrd="0" destOrd="0" presId="urn:microsoft.com/office/officeart/2018/2/layout/IconCircleList"/>
    <dgm:cxn modelId="{B754EEEC-4803-4E02-B40E-0E15368A2C31}" srcId="{6F60AE45-812E-409F-957D-A3C0AFE5A8DD}" destId="{CC6510BD-041F-4099-B2EF-4F3BD9F4A42A}" srcOrd="4" destOrd="0" parTransId="{A4D101E7-EC47-49E3-92D0-B95BD3ED75D9}" sibTransId="{70EBE14E-70A1-4276-847E-8797EC405CC1}"/>
    <dgm:cxn modelId="{926B5DEF-0226-4099-8A8E-6CE4C5FC29C2}" type="presOf" srcId="{CEAF6E90-7848-48E7-869E-10CD50590898}" destId="{48A9BFD6-F1E3-446E-99F9-123A9FC6FB45}" srcOrd="0" destOrd="0" presId="urn:microsoft.com/office/officeart/2018/2/layout/IconCircleList"/>
    <dgm:cxn modelId="{504EC9C8-5EDB-46E4-A556-56E0A6F84E90}" type="presParOf" srcId="{74BE384F-9A18-4303-B589-673D5315EF81}" destId="{2B81119E-D43D-4176-A3FD-E0364F0827E9}" srcOrd="0" destOrd="0" presId="urn:microsoft.com/office/officeart/2018/2/layout/IconCircleList"/>
    <dgm:cxn modelId="{E3B713EE-D57F-4FEA-A104-E49AA426967E}" type="presParOf" srcId="{2B81119E-D43D-4176-A3FD-E0364F0827E9}" destId="{508FA41A-2D49-44BE-9DB7-6C54AFA20AAD}" srcOrd="0" destOrd="0" presId="urn:microsoft.com/office/officeart/2018/2/layout/IconCircleList"/>
    <dgm:cxn modelId="{A29983EB-9C84-4A85-A12A-7C8F16F28380}" type="presParOf" srcId="{508FA41A-2D49-44BE-9DB7-6C54AFA20AAD}" destId="{8950EF29-93A8-4BF5-B632-96DFB2A83FB9}" srcOrd="0" destOrd="0" presId="urn:microsoft.com/office/officeart/2018/2/layout/IconCircleList"/>
    <dgm:cxn modelId="{F03EFDE6-C43F-4597-B8C1-7955E8FC9421}" type="presParOf" srcId="{508FA41A-2D49-44BE-9DB7-6C54AFA20AAD}" destId="{0EC0A62A-A2B2-452B-9F4D-EACB66E43C11}" srcOrd="1" destOrd="0" presId="urn:microsoft.com/office/officeart/2018/2/layout/IconCircleList"/>
    <dgm:cxn modelId="{A797A0C8-9C99-40BE-A610-BC47BA7E13EB}" type="presParOf" srcId="{508FA41A-2D49-44BE-9DB7-6C54AFA20AAD}" destId="{136B1024-AEBC-4000-BEA6-D590AC6F2D33}" srcOrd="2" destOrd="0" presId="urn:microsoft.com/office/officeart/2018/2/layout/IconCircleList"/>
    <dgm:cxn modelId="{C03F39A8-78D4-4EEE-A4FB-52F9E648890C}" type="presParOf" srcId="{508FA41A-2D49-44BE-9DB7-6C54AFA20AAD}" destId="{323550F1-53DE-4576-8A83-C347FFBD5229}" srcOrd="3" destOrd="0" presId="urn:microsoft.com/office/officeart/2018/2/layout/IconCircleList"/>
    <dgm:cxn modelId="{95E17CB3-E975-4FC2-B5DF-3C5174344B61}" type="presParOf" srcId="{2B81119E-D43D-4176-A3FD-E0364F0827E9}" destId="{48A9BFD6-F1E3-446E-99F9-123A9FC6FB45}" srcOrd="1" destOrd="0" presId="urn:microsoft.com/office/officeart/2018/2/layout/IconCircleList"/>
    <dgm:cxn modelId="{1D0D30F8-75B6-4A1E-9BFE-844D703EBA8F}" type="presParOf" srcId="{2B81119E-D43D-4176-A3FD-E0364F0827E9}" destId="{ECF4F046-23DD-4A83-BD09-056FE430CDE7}" srcOrd="2" destOrd="0" presId="urn:microsoft.com/office/officeart/2018/2/layout/IconCircleList"/>
    <dgm:cxn modelId="{2E58704C-14CC-4FCD-95C4-E674A3218ABC}" type="presParOf" srcId="{ECF4F046-23DD-4A83-BD09-056FE430CDE7}" destId="{108D6C82-2B0B-4799-A5A2-7EF7FC83FA25}" srcOrd="0" destOrd="0" presId="urn:microsoft.com/office/officeart/2018/2/layout/IconCircleList"/>
    <dgm:cxn modelId="{E5E2F60F-A097-471D-8311-4782C4495BCC}" type="presParOf" srcId="{ECF4F046-23DD-4A83-BD09-056FE430CDE7}" destId="{EC2E4B64-130F-42AB-B4D3-6AF144D1CE17}" srcOrd="1" destOrd="0" presId="urn:microsoft.com/office/officeart/2018/2/layout/IconCircleList"/>
    <dgm:cxn modelId="{8474B391-9275-486B-8317-1F7F4E22F98D}" type="presParOf" srcId="{ECF4F046-23DD-4A83-BD09-056FE430CDE7}" destId="{EF1C8BF6-85EA-4B7B-97ED-682BAF878463}" srcOrd="2" destOrd="0" presId="urn:microsoft.com/office/officeart/2018/2/layout/IconCircleList"/>
    <dgm:cxn modelId="{7D4A9EC0-2B81-4DC7-87C9-5ECA64701FA9}" type="presParOf" srcId="{ECF4F046-23DD-4A83-BD09-056FE430CDE7}" destId="{6533CA05-C166-42D0-9935-BED540D9FCD2}" srcOrd="3" destOrd="0" presId="urn:microsoft.com/office/officeart/2018/2/layout/IconCircleList"/>
    <dgm:cxn modelId="{647D5533-5249-4417-99B4-89C61E1CD88F}" type="presParOf" srcId="{2B81119E-D43D-4176-A3FD-E0364F0827E9}" destId="{194AB416-075A-4214-8FD4-69FFA7012E1D}" srcOrd="3" destOrd="0" presId="urn:microsoft.com/office/officeart/2018/2/layout/IconCircleList"/>
    <dgm:cxn modelId="{619E7A49-560E-4852-8F04-6FC6B887C93C}" type="presParOf" srcId="{2B81119E-D43D-4176-A3FD-E0364F0827E9}" destId="{425E36F7-5710-4E5A-9891-013E465C4E42}" srcOrd="4" destOrd="0" presId="urn:microsoft.com/office/officeart/2018/2/layout/IconCircleList"/>
    <dgm:cxn modelId="{CC2A3DA1-4E2C-41A9-869D-2C57620650EE}" type="presParOf" srcId="{425E36F7-5710-4E5A-9891-013E465C4E42}" destId="{265305F9-7715-4E81-A62E-57578037A4C7}" srcOrd="0" destOrd="0" presId="urn:microsoft.com/office/officeart/2018/2/layout/IconCircleList"/>
    <dgm:cxn modelId="{802A667A-FECA-4061-86D4-DB01A962C5C2}" type="presParOf" srcId="{425E36F7-5710-4E5A-9891-013E465C4E42}" destId="{FE9E5C19-86B3-4EA3-99D4-A5C20998795E}" srcOrd="1" destOrd="0" presId="urn:microsoft.com/office/officeart/2018/2/layout/IconCircleList"/>
    <dgm:cxn modelId="{80196687-9863-493D-A133-68EFFC5AC6E3}" type="presParOf" srcId="{425E36F7-5710-4E5A-9891-013E465C4E42}" destId="{CC50BE8B-EF2A-4A51-AAD7-61F3A9A8F92B}" srcOrd="2" destOrd="0" presId="urn:microsoft.com/office/officeart/2018/2/layout/IconCircleList"/>
    <dgm:cxn modelId="{B2765037-FD92-4E3B-8CA0-957747310136}" type="presParOf" srcId="{425E36F7-5710-4E5A-9891-013E465C4E42}" destId="{017B4C21-0FF9-46F2-B010-1D837A08BEB2}" srcOrd="3" destOrd="0" presId="urn:microsoft.com/office/officeart/2018/2/layout/IconCircleList"/>
    <dgm:cxn modelId="{92DCBA9D-329E-4612-B582-9919DB1A98BB}" type="presParOf" srcId="{2B81119E-D43D-4176-A3FD-E0364F0827E9}" destId="{D63E5623-5124-441B-9937-52D1D210DF9D}" srcOrd="5" destOrd="0" presId="urn:microsoft.com/office/officeart/2018/2/layout/IconCircleList"/>
    <dgm:cxn modelId="{8EA62376-BF55-450C-B13E-76494B3E3A07}" type="presParOf" srcId="{2B81119E-D43D-4176-A3FD-E0364F0827E9}" destId="{94B4FCD4-E8FE-4C60-92E4-1EC5ED703874}" srcOrd="6" destOrd="0" presId="urn:microsoft.com/office/officeart/2018/2/layout/IconCircleList"/>
    <dgm:cxn modelId="{A06A00E2-0590-4540-AF0B-60079F645CB6}" type="presParOf" srcId="{94B4FCD4-E8FE-4C60-92E4-1EC5ED703874}" destId="{2EB056FD-178A-47C8-BDD9-69D9ED931EA3}" srcOrd="0" destOrd="0" presId="urn:microsoft.com/office/officeart/2018/2/layout/IconCircleList"/>
    <dgm:cxn modelId="{79554350-D880-4D66-BB18-122BB85BD44C}" type="presParOf" srcId="{94B4FCD4-E8FE-4C60-92E4-1EC5ED703874}" destId="{7AA325F2-085A-412B-8256-06756AEA0356}" srcOrd="1" destOrd="0" presId="urn:microsoft.com/office/officeart/2018/2/layout/IconCircleList"/>
    <dgm:cxn modelId="{73F63DB6-C5D7-45B5-B1CB-B8187F6803D8}" type="presParOf" srcId="{94B4FCD4-E8FE-4C60-92E4-1EC5ED703874}" destId="{559BB8DC-E510-4A77-BC4A-C2705669BCDE}" srcOrd="2" destOrd="0" presId="urn:microsoft.com/office/officeart/2018/2/layout/IconCircleList"/>
    <dgm:cxn modelId="{C1E72EF3-D112-47F8-A96A-7A38B298202E}" type="presParOf" srcId="{94B4FCD4-E8FE-4C60-92E4-1EC5ED703874}" destId="{3DE1E77F-29B2-4583-B15A-50955A2E80EB}" srcOrd="3" destOrd="0" presId="urn:microsoft.com/office/officeart/2018/2/layout/IconCircleList"/>
    <dgm:cxn modelId="{BEBA56CF-AD0A-40BD-9A16-435FA0A36866}" type="presParOf" srcId="{2B81119E-D43D-4176-A3FD-E0364F0827E9}" destId="{8F71535C-74F3-4203-9AB1-5CB0540787A3}" srcOrd="7" destOrd="0" presId="urn:microsoft.com/office/officeart/2018/2/layout/IconCircleList"/>
    <dgm:cxn modelId="{E5F6441D-F393-4C9A-9814-2D3B21F65886}" type="presParOf" srcId="{2B81119E-D43D-4176-A3FD-E0364F0827E9}" destId="{8F64E6DC-9DB6-431B-8938-2F473122BA0E}" srcOrd="8" destOrd="0" presId="urn:microsoft.com/office/officeart/2018/2/layout/IconCircleList"/>
    <dgm:cxn modelId="{F39736DC-72AB-4DA9-A744-A1DD3049A4AF}" type="presParOf" srcId="{8F64E6DC-9DB6-431B-8938-2F473122BA0E}" destId="{863AB9D2-3558-406D-88B5-036AFC1C3C53}" srcOrd="0" destOrd="0" presId="urn:microsoft.com/office/officeart/2018/2/layout/IconCircleList"/>
    <dgm:cxn modelId="{EC147242-1470-4EFB-BDC4-3A55E9BB03F0}" type="presParOf" srcId="{8F64E6DC-9DB6-431B-8938-2F473122BA0E}" destId="{398A017D-3283-480D-B3A9-92AC56B40EEB}" srcOrd="1" destOrd="0" presId="urn:microsoft.com/office/officeart/2018/2/layout/IconCircleList"/>
    <dgm:cxn modelId="{402F02AA-43BB-4A22-AD62-FE74B0B6CE4F}" type="presParOf" srcId="{8F64E6DC-9DB6-431B-8938-2F473122BA0E}" destId="{0C37086D-4DEF-4916-8591-18B94478EAD4}" srcOrd="2" destOrd="0" presId="urn:microsoft.com/office/officeart/2018/2/layout/IconCircleList"/>
    <dgm:cxn modelId="{C6AE103A-B728-4A5C-8751-E890EB8EB000}" type="presParOf" srcId="{8F64E6DC-9DB6-431B-8938-2F473122BA0E}" destId="{AD9E64BD-41FC-4BA2-B9EB-85411B7C94B9}" srcOrd="3" destOrd="0" presId="urn:microsoft.com/office/officeart/2018/2/layout/IconCircleList"/>
    <dgm:cxn modelId="{74353192-9170-4890-9113-35499F7CC7EB}" type="presParOf" srcId="{2B81119E-D43D-4176-A3FD-E0364F0827E9}" destId="{A4F667B4-0D63-4AD4-8226-C32AC596B899}" srcOrd="9" destOrd="0" presId="urn:microsoft.com/office/officeart/2018/2/layout/IconCircleList"/>
    <dgm:cxn modelId="{C6ABD600-EA99-4C4F-961B-5C928A0D7311}" type="presParOf" srcId="{2B81119E-D43D-4176-A3FD-E0364F0827E9}" destId="{16C249C1-6049-4087-AACD-0C228AAEC89E}" srcOrd="10" destOrd="0" presId="urn:microsoft.com/office/officeart/2018/2/layout/IconCircleList"/>
    <dgm:cxn modelId="{70BA8017-3E57-442C-93AF-511D2DF2B206}" type="presParOf" srcId="{16C249C1-6049-4087-AACD-0C228AAEC89E}" destId="{53BBCBBF-366C-4897-B8AA-0902E6E09261}" srcOrd="0" destOrd="0" presId="urn:microsoft.com/office/officeart/2018/2/layout/IconCircleList"/>
    <dgm:cxn modelId="{C26D571B-EA58-4F27-84A3-D14750F13B04}" type="presParOf" srcId="{16C249C1-6049-4087-AACD-0C228AAEC89E}" destId="{D95CE01B-4542-4F17-BA30-8FC7E4208422}" srcOrd="1" destOrd="0" presId="urn:microsoft.com/office/officeart/2018/2/layout/IconCircleList"/>
    <dgm:cxn modelId="{D5E0E224-C9BE-4A6A-920B-BF7EE0CE9BF5}" type="presParOf" srcId="{16C249C1-6049-4087-AACD-0C228AAEC89E}" destId="{57723A33-F342-449F-A7B9-F138785A8A5E}" srcOrd="2" destOrd="0" presId="urn:microsoft.com/office/officeart/2018/2/layout/IconCircleList"/>
    <dgm:cxn modelId="{4F2BAB78-0AF1-4394-8979-7673B4AE9AFE}" type="presParOf" srcId="{16C249C1-6049-4087-AACD-0C228AAEC89E}" destId="{AE6929B4-AA86-424F-A580-270438CCF1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0EF29-93A8-4BF5-B632-96DFB2A83FB9}">
      <dsp:nvSpPr>
        <dsp:cNvPr id="0" name=""/>
        <dsp:cNvSpPr/>
      </dsp:nvSpPr>
      <dsp:spPr>
        <a:xfrm>
          <a:off x="6355" y="385135"/>
          <a:ext cx="815440" cy="8154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C0A62A-A2B2-452B-9F4D-EACB66E43C11}">
      <dsp:nvSpPr>
        <dsp:cNvPr id="0" name=""/>
        <dsp:cNvSpPr/>
      </dsp:nvSpPr>
      <dsp:spPr>
        <a:xfrm>
          <a:off x="177598" y="556378"/>
          <a:ext cx="472955" cy="472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3550F1-53DE-4576-8A83-C347FFBD5229}">
      <dsp:nvSpPr>
        <dsp:cNvPr id="0" name=""/>
        <dsp:cNvSpPr/>
      </dsp:nvSpPr>
      <dsp:spPr>
        <a:xfrm>
          <a:off x="996533" y="385135"/>
          <a:ext cx="1922109" cy="815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A comprehensive Test Plan covering both manual and automated testing scenarios.</a:t>
          </a:r>
        </a:p>
      </dsp:txBody>
      <dsp:txXfrm>
        <a:off x="996533" y="385135"/>
        <a:ext cx="1922109" cy="815440"/>
      </dsp:txXfrm>
    </dsp:sp>
    <dsp:sp modelId="{108D6C82-2B0B-4799-A5A2-7EF7FC83FA25}">
      <dsp:nvSpPr>
        <dsp:cNvPr id="0" name=""/>
        <dsp:cNvSpPr/>
      </dsp:nvSpPr>
      <dsp:spPr>
        <a:xfrm>
          <a:off x="3253556" y="385135"/>
          <a:ext cx="815440" cy="8154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2E4B64-130F-42AB-B4D3-6AF144D1CE17}">
      <dsp:nvSpPr>
        <dsp:cNvPr id="0" name=""/>
        <dsp:cNvSpPr/>
      </dsp:nvSpPr>
      <dsp:spPr>
        <a:xfrm>
          <a:off x="3424799" y="556378"/>
          <a:ext cx="472955" cy="472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33CA05-C166-42D0-9935-BED540D9FCD2}">
      <dsp:nvSpPr>
        <dsp:cNvPr id="0" name=""/>
        <dsp:cNvSpPr/>
      </dsp:nvSpPr>
      <dsp:spPr>
        <a:xfrm>
          <a:off x="4243734" y="385135"/>
          <a:ext cx="1922109" cy="815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Realistic test cases that reflect typical user behavior and edge cases.</a:t>
          </a:r>
        </a:p>
      </dsp:txBody>
      <dsp:txXfrm>
        <a:off x="4243734" y="385135"/>
        <a:ext cx="1922109" cy="815440"/>
      </dsp:txXfrm>
    </dsp:sp>
    <dsp:sp modelId="{265305F9-7715-4E81-A62E-57578037A4C7}">
      <dsp:nvSpPr>
        <dsp:cNvPr id="0" name=""/>
        <dsp:cNvSpPr/>
      </dsp:nvSpPr>
      <dsp:spPr>
        <a:xfrm>
          <a:off x="6355" y="2029092"/>
          <a:ext cx="815440" cy="8154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9E5C19-86B3-4EA3-99D4-A5C20998795E}">
      <dsp:nvSpPr>
        <dsp:cNvPr id="0" name=""/>
        <dsp:cNvSpPr/>
      </dsp:nvSpPr>
      <dsp:spPr>
        <a:xfrm>
          <a:off x="177598" y="2200334"/>
          <a:ext cx="472955" cy="472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7B4C21-0FF9-46F2-B010-1D837A08BEB2}">
      <dsp:nvSpPr>
        <dsp:cNvPr id="0" name=""/>
        <dsp:cNvSpPr/>
      </dsp:nvSpPr>
      <dsp:spPr>
        <a:xfrm>
          <a:off x="996533" y="2029092"/>
          <a:ext cx="1922109" cy="815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Detailed bug reports including severity levels and clear reproduction steps.</a:t>
          </a:r>
        </a:p>
      </dsp:txBody>
      <dsp:txXfrm>
        <a:off x="996533" y="2029092"/>
        <a:ext cx="1922109" cy="815440"/>
      </dsp:txXfrm>
    </dsp:sp>
    <dsp:sp modelId="{2EB056FD-178A-47C8-BDD9-69D9ED931EA3}">
      <dsp:nvSpPr>
        <dsp:cNvPr id="0" name=""/>
        <dsp:cNvSpPr/>
      </dsp:nvSpPr>
      <dsp:spPr>
        <a:xfrm>
          <a:off x="3253556" y="2029092"/>
          <a:ext cx="815440" cy="8154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A325F2-085A-412B-8256-06756AEA0356}">
      <dsp:nvSpPr>
        <dsp:cNvPr id="0" name=""/>
        <dsp:cNvSpPr/>
      </dsp:nvSpPr>
      <dsp:spPr>
        <a:xfrm>
          <a:off x="3424799" y="2200334"/>
          <a:ext cx="472955" cy="472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E1E77F-29B2-4583-B15A-50955A2E80EB}">
      <dsp:nvSpPr>
        <dsp:cNvPr id="0" name=""/>
        <dsp:cNvSpPr/>
      </dsp:nvSpPr>
      <dsp:spPr>
        <a:xfrm>
          <a:off x="4243734" y="2029092"/>
          <a:ext cx="1922109" cy="815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Automated testing scripts developed using Selenium and Java.</a:t>
          </a:r>
        </a:p>
      </dsp:txBody>
      <dsp:txXfrm>
        <a:off x="4243734" y="2029092"/>
        <a:ext cx="1922109" cy="815440"/>
      </dsp:txXfrm>
    </dsp:sp>
    <dsp:sp modelId="{863AB9D2-3558-406D-88B5-036AFC1C3C53}">
      <dsp:nvSpPr>
        <dsp:cNvPr id="0" name=""/>
        <dsp:cNvSpPr/>
      </dsp:nvSpPr>
      <dsp:spPr>
        <a:xfrm>
          <a:off x="6355" y="3673049"/>
          <a:ext cx="815440" cy="8154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8A017D-3283-480D-B3A9-92AC56B40EEB}">
      <dsp:nvSpPr>
        <dsp:cNvPr id="0" name=""/>
        <dsp:cNvSpPr/>
      </dsp:nvSpPr>
      <dsp:spPr>
        <a:xfrm>
          <a:off x="177598" y="3844291"/>
          <a:ext cx="472955" cy="472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9E64BD-41FC-4BA2-B9EB-85411B7C94B9}">
      <dsp:nvSpPr>
        <dsp:cNvPr id="0" name=""/>
        <dsp:cNvSpPr/>
      </dsp:nvSpPr>
      <dsp:spPr>
        <a:xfrm>
          <a:off x="996533" y="3673049"/>
          <a:ext cx="1922109" cy="815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A professional presentation summarizing the project workflow and key outcomes.</a:t>
          </a:r>
        </a:p>
      </dsp:txBody>
      <dsp:txXfrm>
        <a:off x="996533" y="3673049"/>
        <a:ext cx="1922109" cy="815440"/>
      </dsp:txXfrm>
    </dsp:sp>
    <dsp:sp modelId="{53BBCBBF-366C-4897-B8AA-0902E6E09261}">
      <dsp:nvSpPr>
        <dsp:cNvPr id="0" name=""/>
        <dsp:cNvSpPr/>
      </dsp:nvSpPr>
      <dsp:spPr>
        <a:xfrm>
          <a:off x="3253556" y="3673049"/>
          <a:ext cx="815440" cy="8154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5CE01B-4542-4F17-BA30-8FC7E4208422}">
      <dsp:nvSpPr>
        <dsp:cNvPr id="0" name=""/>
        <dsp:cNvSpPr/>
      </dsp:nvSpPr>
      <dsp:spPr>
        <a:xfrm>
          <a:off x="3424799" y="3844291"/>
          <a:ext cx="472955" cy="4729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6929B4-AA86-424F-A580-270438CCF1D0}">
      <dsp:nvSpPr>
        <dsp:cNvPr id="0" name=""/>
        <dsp:cNvSpPr/>
      </dsp:nvSpPr>
      <dsp:spPr>
        <a:xfrm>
          <a:off x="4243734" y="3673049"/>
          <a:ext cx="1922109" cy="815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An executive summary highlighting the main points, challenges faced, and implemented solutions.</a:t>
          </a:r>
        </a:p>
      </dsp:txBody>
      <dsp:txXfrm>
        <a:off x="4243734" y="3673049"/>
        <a:ext cx="1922109" cy="81544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F7E944-3640-4B1A-8ED0-99A1EBEB6444}" type="datetimeFigureOut">
              <a:rPr lang="en-US" smtClean="0"/>
              <a:t>5/9/2025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6B05B1-61C4-4E4C-B5E9-5C937F406F96}"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01773-843B-402D-B943-E7367BE302C1}"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223A7-FDE5-4555-AB7B-2BBB96A8A41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rowserstack.com/guide/automation-testing-tutoria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i="0" dirty="0">
                <a:solidFill>
                  <a:srgbClr val="333333"/>
                </a:solidFill>
                <a:effectLst/>
                <a:latin typeface="source-sans-pro"/>
              </a:rPr>
              <a:t>Singleton Design Pattern</a:t>
            </a:r>
            <a:r>
              <a:rPr lang="en-US" b="0" i="0" dirty="0">
                <a:solidFill>
                  <a:srgbClr val="333333"/>
                </a:solidFill>
                <a:effectLst/>
                <a:latin typeface="source-sans-pro"/>
              </a:rPr>
              <a:t>: The Singleton design pattern ensures that no more than one instance of a class is created. It is often used when a single instance of an object is required to coordinate actions across the system. For example, in Selenium, the WebDriver object is typically a Singleton, as there should be only one instance of the browser for the entire test run.</a:t>
            </a:r>
          </a:p>
          <a:p>
            <a:pPr marL="0" marR="0" lvl="0" indent="0" algn="l" defTabSz="914400" rtl="0" eaLnBrk="1" fontAlgn="auto" latinLnBrk="0" hangingPunct="1">
              <a:lnSpc>
                <a:spcPct val="100000"/>
              </a:lnSpc>
              <a:spcBef>
                <a:spcPts val="0"/>
              </a:spcBef>
              <a:spcAft>
                <a:spcPts val="0"/>
              </a:spcAft>
              <a:buClrTx/>
              <a:buSzTx/>
              <a:buFontTx/>
              <a:buNone/>
              <a:defRPr/>
            </a:pPr>
            <a:endParaRPr lang="en-US" b="0" i="0" dirty="0">
              <a:solidFill>
                <a:srgbClr val="333333"/>
              </a:solidFill>
              <a:effectLst/>
              <a:latin typeface="source-sans-pro"/>
            </a:endParaRPr>
          </a:p>
          <a:p>
            <a:pPr algn="l">
              <a:buFont typeface="Arial" panose="020B0604020202020204" pitchFamily="34" charset="0"/>
              <a:buChar char="•"/>
            </a:pPr>
            <a:r>
              <a:rPr lang="en-US" b="1" i="0" dirty="0">
                <a:solidFill>
                  <a:srgbClr val="333333"/>
                </a:solidFill>
                <a:effectLst/>
                <a:latin typeface="source-sans-pro"/>
              </a:rPr>
              <a:t>Page Object Model</a:t>
            </a:r>
            <a:r>
              <a:rPr lang="en-US" b="0" i="0" dirty="0">
                <a:solidFill>
                  <a:srgbClr val="333333"/>
                </a:solidFill>
                <a:effectLst/>
                <a:latin typeface="source-sans-pro"/>
              </a:rPr>
              <a:t>: The Page Object Model is used in</a:t>
            </a:r>
            <a:r>
              <a:rPr lang="en-US" b="0" i="0" u="sng" dirty="0">
                <a:solidFill>
                  <a:srgbClr val="0070F0"/>
                </a:solidFill>
                <a:effectLst/>
                <a:latin typeface="source-sans-pro"/>
                <a:hlinkClick r:id="rId3" tooltip="Automation Testing Tutorial: Getting Started"/>
              </a:rPr>
              <a:t> automation testing </a:t>
            </a:r>
            <a:r>
              <a:rPr lang="en-US" b="0" i="0" dirty="0">
                <a:solidFill>
                  <a:srgbClr val="333333"/>
                </a:solidFill>
                <a:effectLst/>
                <a:latin typeface="source-sans-pro"/>
              </a:rPr>
              <a:t>where each web page in a web application is represented as a class. The class contains the elements and actions that can be performed on the page. This makes the test code more maintainable, as changes to the page can be made in one place instead of in multiple tests.</a:t>
            </a:r>
          </a:p>
          <a:p>
            <a:pPr algn="l">
              <a:buFont typeface="Arial" panose="020B0604020202020204" pitchFamily="34" charset="0"/>
              <a:buChar char="•"/>
            </a:pPr>
            <a:endParaRPr lang="en-US" b="0" i="0" dirty="0">
              <a:solidFill>
                <a:srgbClr val="333333"/>
              </a:solidFill>
              <a:effectLst/>
              <a:latin typeface="source-sans-pro"/>
            </a:endParaRPr>
          </a:p>
          <a:p>
            <a:pPr algn="l">
              <a:buFont typeface="Arial" panose="020B0604020202020204" pitchFamily="34" charset="0"/>
              <a:buChar char="•"/>
            </a:pPr>
            <a:r>
              <a:rPr lang="en-US" b="1" i="0" dirty="0">
                <a:solidFill>
                  <a:srgbClr val="333333"/>
                </a:solidFill>
                <a:effectLst/>
                <a:latin typeface="source-sans-pro"/>
              </a:rPr>
              <a:t>Fluent Page Object Model</a:t>
            </a:r>
            <a:r>
              <a:rPr lang="en-US" b="0" i="0" dirty="0">
                <a:solidFill>
                  <a:srgbClr val="333333"/>
                </a:solidFill>
                <a:effectLst/>
                <a:latin typeface="source-sans-pro"/>
              </a:rPr>
              <a:t>: The Fluent Page Object Model is an extension of the Page Object Model, where methods are chained together to form a fluent interface. This makes the test code more readable and concise, as multiple actions can be performed on the page in a single line of code.</a:t>
            </a:r>
          </a:p>
          <a:p>
            <a:pPr algn="l">
              <a:buFont typeface="Arial" panose="020B0604020202020204" pitchFamily="34" charset="0"/>
              <a:buNone/>
            </a:pPr>
            <a:endParaRPr lang="en-US" b="0" i="0" dirty="0">
              <a:solidFill>
                <a:srgbClr val="333333"/>
              </a:solidFill>
              <a:effectLst/>
              <a:latin typeface="source-sans-pro"/>
            </a:endParaRPr>
          </a:p>
          <a:p>
            <a:pPr algn="l">
              <a:buFont typeface="Arial" panose="020B0604020202020204" pitchFamily="34" charset="0"/>
              <a:buChar char="•"/>
            </a:pPr>
            <a:r>
              <a:rPr lang="en-US" b="1" i="0" dirty="0">
                <a:solidFill>
                  <a:srgbClr val="333333"/>
                </a:solidFill>
                <a:effectLst/>
                <a:latin typeface="source-sans-pro"/>
              </a:rPr>
              <a:t>Factory Design Pattern</a:t>
            </a:r>
            <a:r>
              <a:rPr lang="en-US" b="0" i="0" dirty="0">
                <a:solidFill>
                  <a:srgbClr val="333333"/>
                </a:solidFill>
                <a:effectLst/>
                <a:latin typeface="source-sans-pro"/>
              </a:rPr>
              <a:t>: This is used to create instances of classes. It is often used when a single class is not enough to create the required objects, and multiple subclasses are required. This pattern provides a way to encapsulate the object creation process and makes it easier to change the object creation process without affecting the rest of the code.</a:t>
            </a:r>
          </a:p>
          <a:p>
            <a:pPr marL="0" marR="0" lvl="0" indent="0" algn="l" defTabSz="914400" rtl="0" eaLnBrk="1" fontAlgn="auto" latinLnBrk="0" hangingPunct="1">
              <a:lnSpc>
                <a:spcPct val="100000"/>
              </a:lnSpc>
              <a:spcBef>
                <a:spcPts val="0"/>
              </a:spcBef>
              <a:spcAft>
                <a:spcPts val="0"/>
              </a:spcAft>
              <a:buClrTx/>
              <a:buSzTx/>
              <a:buFontTx/>
              <a:buNone/>
              <a:defRPr/>
            </a:pPr>
            <a:endParaRPr lang="en-US" b="0" i="0" dirty="0">
              <a:solidFill>
                <a:srgbClr val="333333"/>
              </a:solidFill>
              <a:effectLst/>
              <a:latin typeface="source-sans-pro"/>
            </a:endParaRPr>
          </a:p>
          <a:p>
            <a:pPr algn="l">
              <a:buFont typeface="Arial" panose="020B0604020202020204" pitchFamily="34" charset="0"/>
              <a:buChar char="•"/>
            </a:pPr>
            <a:r>
              <a:rPr lang="en-US" b="1" i="0" dirty="0">
                <a:solidFill>
                  <a:srgbClr val="333333"/>
                </a:solidFill>
                <a:effectLst/>
                <a:latin typeface="source-sans-pro"/>
              </a:rPr>
              <a:t>Facade Design Pattern:</a:t>
            </a:r>
            <a:r>
              <a:rPr lang="en-US" b="0" i="0" dirty="0">
                <a:solidFill>
                  <a:srgbClr val="333333"/>
                </a:solidFill>
                <a:effectLst/>
                <a:latin typeface="source-sans-pro"/>
              </a:rPr>
              <a:t> The Facade design pattern provides a simplified interface to a complex system. It is used to make it easier to use the system by hiding its complexity behind a single interface. The Facade pattern can be used in Selenium to provide a simplified API for interacting with the browser, making it easier to write tests that are maintainable and easy to read.</a:t>
            </a:r>
          </a:p>
        </p:txBody>
      </p:sp>
      <p:sp>
        <p:nvSpPr>
          <p:cNvPr id="4" name="Slide Number Placeholder 3"/>
          <p:cNvSpPr>
            <a:spLocks noGrp="1"/>
          </p:cNvSpPr>
          <p:nvPr>
            <p:ph type="sldNum" sz="quarter" idx="5"/>
          </p:nvPr>
        </p:nvSpPr>
        <p:spPr/>
        <p:txBody>
          <a:bodyPr/>
          <a:lstStyle/>
          <a:p>
            <a:fld id="{933223A7-FDE5-4555-AB7B-2BBB96A8A41E}" type="slidenum">
              <a:rPr lang="en-US" smtClean="0"/>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0" y="0"/>
            <a:ext cx="12192000" cy="68580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4777F9-2A00-47FF-A8CF-CA2FA3234A29}" type="datetime1">
              <a:rPr lang="en-US" smtClean="0"/>
              <a:t>5/9/2025</a:t>
            </a:fld>
            <a:endParaRPr lang="en-US"/>
          </a:p>
        </p:txBody>
      </p:sp>
      <p:sp>
        <p:nvSpPr>
          <p:cNvPr id="10" name="Freeform 6"/>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5" name="Freeform 6"/>
          <p:cNvSpPr/>
          <p:nvPr userDrawn="1"/>
        </p:nvSpPr>
        <p:spPr>
          <a:xfrm>
            <a:off x="10933155"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30729" y="0"/>
            <a:ext cx="10896599" cy="1022804"/>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1263D-828A-4F7C-B53F-CF7F3AF23101}" type="datetime1">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AA11DA-715D-4CCB-8B4E-F539348944E6}" type="datetime1">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77043" y="-195261"/>
            <a:ext cx="10515600"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02979B47-FAC9-4AEE-B74B-3F584ED26D59}" type="datetime1">
              <a:rPr lang="en-US" smtClean="0"/>
              <a:t>5/9/2025</a:t>
            </a:fld>
            <a:endParaRPr lang="en-US" dirty="0"/>
          </a:p>
        </p:txBody>
      </p:sp>
      <p:sp>
        <p:nvSpPr>
          <p:cNvPr id="4" name="Footer Placeholder 3"/>
          <p:cNvSpPr>
            <a:spLocks noGrp="1"/>
          </p:cNvSpPr>
          <p:nvPr>
            <p:ph type="ftr" sz="quarter" idx="11"/>
          </p:nvPr>
        </p:nvSpPr>
        <p:spPr/>
        <p:txBody>
          <a:bodyPr/>
          <a:lstStyle/>
          <a:p>
            <a:r>
              <a:rPr lang="en-US"/>
              <a:t>@MCIT-2024</a:t>
            </a:r>
            <a:endParaRPr lang="en-US" dirty="0"/>
          </a:p>
        </p:txBody>
      </p:sp>
      <p:sp>
        <p:nvSpPr>
          <p:cNvPr id="5" name="Slide Number Placeholder 4"/>
          <p:cNvSpPr>
            <a:spLocks noGrp="1"/>
          </p:cNvSpPr>
          <p:nvPr>
            <p:ph type="sldNum" sz="quarter" idx="12"/>
          </p:nvPr>
        </p:nvSpPr>
        <p:spPr/>
        <p:txBody>
          <a:bodyPr/>
          <a:lstStyle/>
          <a:p>
            <a:fld id="{5EE24C92-1265-4741-8F9F-404A15D9386E}"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BD87E75-7A42-4529-81A0-F6CFD6AF1551}" type="datetime1">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24C92-1265-4741-8F9F-404A15D9386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40A7B7E-3938-4D0E-8E14-E58AA83CCFB6}" type="datetime1">
              <a:rPr lang="en-US" smtClean="0"/>
              <a:t>5/9/2025</a:t>
            </a:fld>
            <a:endParaRPr lang="en-US" dirty="0"/>
          </a:p>
        </p:txBody>
      </p:sp>
      <p:sp>
        <p:nvSpPr>
          <p:cNvPr id="5" name="Footer Placeholder 4"/>
          <p:cNvSpPr>
            <a:spLocks noGrp="1"/>
          </p:cNvSpPr>
          <p:nvPr>
            <p:ph type="ftr" sz="quarter" idx="11"/>
          </p:nvPr>
        </p:nvSpPr>
        <p:spPr/>
        <p:txBody>
          <a:bodyPr/>
          <a:lstStyle/>
          <a:p>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6" name="Slide Number Placeholder 5"/>
          <p:cNvSpPr>
            <a:spLocks noGrp="1"/>
          </p:cNvSpPr>
          <p:nvPr>
            <p:ph type="sldNum" sz="quarter" idx="12"/>
          </p:nvPr>
        </p:nvSpPr>
        <p:spPr>
          <a:xfrm>
            <a:off x="8610600" y="6356350"/>
            <a:ext cx="2743200" cy="365125"/>
          </a:xfrm>
        </p:spPr>
        <p:txBody>
          <a:bodyPr/>
          <a:lstStyle/>
          <a:p>
            <a:fld id="{5EE24C92-1265-4741-8F9F-404A15D9386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A9E546C-EE17-4181-9D6E-D78043A81B8F}" type="datetime1">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24C92-1265-4741-8F9F-404A15D9386E}"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8071" y="115435"/>
            <a:ext cx="10923815" cy="896936"/>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538DEA4-61AE-4340-8E71-F8E1C0C7F674}" type="datetime1">
              <a:rPr lang="en-US" smtClean="0"/>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E24C92-1265-4741-8F9F-404A15D9386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60664" y="-59416"/>
            <a:ext cx="10515600" cy="111261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36EBB09-FDC3-47DE-93B5-ED6916170555}" type="datetime1">
              <a:rPr lang="en-US" smtClean="0"/>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E24C92-1265-4741-8F9F-404A15D9386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A1BBAB-51C5-4FCF-9DF9-CE3252633D91}" type="datetime1">
              <a:rPr lang="en-US" smtClean="0"/>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E24C92-1265-4741-8F9F-404A15D9386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BD9E29-3541-490B-A77A-28C8A779906A}" type="datetime1">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24C92-1265-4741-8F9F-404A15D9386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defRPr sz="28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B6057-4896-492E-A421-79CA1BC6A688}" type="datetime1">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24C92-1265-4741-8F9F-404A15D9386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9" name="Freeform 6"/>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pic>
        <p:nvPicPr>
          <p:cNvPr id="10" name="Picture 9"/>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p:cNvSpPr/>
          <p:nvPr userDrawn="1"/>
        </p:nvSpPr>
        <p:spPr>
          <a:xfrm>
            <a:off x="10974189"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2" name="Title Placeholder 1"/>
          <p:cNvSpPr>
            <a:spLocks noGrp="1"/>
          </p:cNvSpPr>
          <p:nvPr>
            <p:ph type="title"/>
          </p:nvPr>
        </p:nvSpPr>
        <p:spPr>
          <a:xfrm>
            <a:off x="963386" y="136526"/>
            <a:ext cx="11103428" cy="104183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ctr">
              <a:defRPr sz="1600">
                <a:solidFill>
                  <a:schemeClr val="bg1"/>
                </a:solidFill>
              </a:defRPr>
            </a:lvl1pPr>
          </a:lstStyle>
          <a:p>
            <a:fld id="{02979B47-FAC9-4AEE-B74B-3F584ED26D59}" type="datetime1">
              <a:rPr lang="en-US" smtClean="0"/>
              <a:t>5/9/2025</a:t>
            </a:fld>
            <a:endParaRPr lang="en-US" dirty="0"/>
          </a:p>
        </p:txBody>
      </p:sp>
      <p:sp>
        <p:nvSpPr>
          <p:cNvPr id="5" name="Footer Placeholder 4"/>
          <p:cNvSpPr>
            <a:spLocks noGrp="1"/>
          </p:cNvSpPr>
          <p:nvPr>
            <p:ph type="ftr" sz="quarter" idx="3"/>
          </p:nvPr>
        </p:nvSpPr>
        <p:spPr>
          <a:xfrm>
            <a:off x="3880338" y="6356350"/>
            <a:ext cx="427306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@MCIT-2024</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EE24C92-1265-4741-8F9F-404A15D9386E}"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87779" y="3672027"/>
            <a:ext cx="6878955" cy="112082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D8843"/>
                </a:solidFill>
                <a:latin typeface="Arial Rounded MT Bold" panose="020F0704030504030204"/>
                <a:cs typeface="Arial Rounded MT Bold" panose="020F0704030504030204"/>
              </a:rPr>
              <a:t>S</a:t>
            </a:r>
            <a:r>
              <a:rPr lang="en-US" sz="3600" b="1" spc="-5" dirty="0">
                <a:solidFill>
                  <a:srgbClr val="FD8843"/>
                </a:solidFill>
                <a:latin typeface="Arial Rounded MT Bold" panose="020F0704030504030204"/>
                <a:cs typeface="Arial Rounded MT Bold" panose="020F0704030504030204"/>
              </a:rPr>
              <a:t>WAG LABS SOFTWARE TESTING PROJECT</a:t>
            </a:r>
            <a:endParaRPr sz="3600" dirty="0">
              <a:latin typeface="Arial Rounded MT Bold" panose="020F0704030504030204"/>
              <a:cs typeface="Arial Rounded MT Bold" panose="020F0704030504030204"/>
            </a:endParaRPr>
          </a:p>
        </p:txBody>
      </p:sp>
      <p:sp>
        <p:nvSpPr>
          <p:cNvPr id="4" name="object 4"/>
          <p:cNvSpPr txBox="1"/>
          <p:nvPr/>
        </p:nvSpPr>
        <p:spPr>
          <a:xfrm>
            <a:off x="1739900" y="3019424"/>
            <a:ext cx="643953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Arial Rounded MT Bold" panose="020F0704030504030204"/>
                <a:cs typeface="Arial Rounded MT Bold" panose="020F0704030504030204"/>
              </a:rPr>
              <a:t>SELENIUM </a:t>
            </a:r>
            <a:r>
              <a:rPr sz="2800" spc="-5" dirty="0">
                <a:solidFill>
                  <a:srgbClr val="FFFFFF"/>
                </a:solidFill>
                <a:latin typeface="Arial Rounded MT Bold" panose="020F0704030504030204"/>
                <a:cs typeface="Arial Rounded MT Bold" panose="020F0704030504030204"/>
              </a:rPr>
              <a:t>WEBDRIVER USING</a:t>
            </a:r>
            <a:r>
              <a:rPr sz="2800" spc="-15" dirty="0">
                <a:solidFill>
                  <a:srgbClr val="FFFFFF"/>
                </a:solidFill>
                <a:latin typeface="Arial Rounded MT Bold" panose="020F0704030504030204"/>
                <a:cs typeface="Arial Rounded MT Bold" panose="020F0704030504030204"/>
              </a:rPr>
              <a:t> </a:t>
            </a:r>
            <a:r>
              <a:rPr sz="2800" spc="-95" dirty="0">
                <a:solidFill>
                  <a:srgbClr val="FFFFFF"/>
                </a:solidFill>
                <a:latin typeface="Arial Rounded MT Bold" panose="020F0704030504030204"/>
                <a:cs typeface="Arial Rounded MT Bold" panose="020F0704030504030204"/>
              </a:rPr>
              <a:t>JAVA</a:t>
            </a:r>
            <a:endParaRPr sz="2800">
              <a:latin typeface="Arial Rounded MT Bold" panose="020F0704030504030204"/>
              <a:cs typeface="Arial Rounded MT Bold" panose="020F07040305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40180" y="136525"/>
            <a:ext cx="10626725" cy="1042035"/>
          </a:xfrm>
        </p:spPr>
        <p:txBody>
          <a:bodyPr>
            <a:normAutofit fontScale="90000"/>
          </a:bodyPr>
          <a:lstStyle/>
          <a:p>
            <a:br>
              <a:rPr lang="en-US" b="1" dirty="0">
                <a:solidFill>
                  <a:srgbClr val="FF0000"/>
                </a:solidFill>
              </a:rPr>
            </a:br>
            <a:r>
              <a:rPr lang="en-US" b="1" dirty="0">
                <a:solidFill>
                  <a:srgbClr val="FF0000"/>
                </a:solidFill>
              </a:rPr>
              <a:t>Project Team</a:t>
            </a:r>
            <a:r>
              <a:rPr lang="ar-EG" altLang="en-US" b="1" dirty="0">
                <a:solidFill>
                  <a:srgbClr val="FF0000"/>
                </a:solidFill>
              </a:rPr>
              <a:t>:</a:t>
            </a:r>
          </a:p>
        </p:txBody>
      </p:sp>
      <p:sp>
        <p:nvSpPr>
          <p:cNvPr id="2" name="TextBox 1">
            <a:extLst>
              <a:ext uri="{FF2B5EF4-FFF2-40B4-BE49-F238E27FC236}">
                <a16:creationId xmlns:a16="http://schemas.microsoft.com/office/drawing/2014/main" id="{89264F5F-A828-FDBE-AD2F-E8518E660F08}"/>
              </a:ext>
            </a:extLst>
          </p:cNvPr>
          <p:cNvSpPr txBox="1"/>
          <p:nvPr/>
        </p:nvSpPr>
        <p:spPr>
          <a:xfrm>
            <a:off x="216569" y="1560786"/>
            <a:ext cx="16430324" cy="3693319"/>
          </a:xfrm>
          <a:prstGeom prst="rect">
            <a:avLst/>
          </a:prstGeom>
          <a:noFill/>
        </p:spPr>
        <p:txBody>
          <a:bodyPr wrap="square" rtlCol="0">
            <a:spAutoFit/>
          </a:bodyPr>
          <a:lstStyle/>
          <a:p>
            <a:pPr>
              <a:buNone/>
            </a:pPr>
            <a:r>
              <a:rPr lang="en-US" b="1" dirty="0"/>
              <a:t>Core Team Members &amp; Roles</a:t>
            </a:r>
          </a:p>
          <a:p>
            <a:pPr>
              <a:buFont typeface="Arial" panose="020B0604020202020204" pitchFamily="34" charset="0"/>
              <a:buChar char="•"/>
            </a:pPr>
            <a:r>
              <a:rPr lang="en-US" b="1" dirty="0"/>
              <a:t>Salma Abdelaziz</a:t>
            </a:r>
            <a:r>
              <a:rPr lang="en-US" dirty="0"/>
              <a:t> – </a:t>
            </a:r>
            <a:r>
              <a:rPr lang="en-US" i="1" dirty="0"/>
              <a:t>Team Leader &amp; Tester</a:t>
            </a:r>
            <a:endParaRPr lang="en-US" dirty="0"/>
          </a:p>
          <a:p>
            <a:pPr marL="742950" lvl="1" indent="-285750">
              <a:buFont typeface="Arial" panose="020B0604020202020204" pitchFamily="34" charset="0"/>
              <a:buChar char="•"/>
            </a:pPr>
            <a:r>
              <a:rPr lang="en-US" dirty="0"/>
              <a:t>Oversees project progress and ensures smooth coordination</a:t>
            </a:r>
          </a:p>
          <a:p>
            <a:pPr marL="742950" lvl="1" indent="-285750">
              <a:buFont typeface="Arial" panose="020B0604020202020204" pitchFamily="34" charset="0"/>
              <a:buChar char="•"/>
            </a:pPr>
            <a:r>
              <a:rPr lang="en-US" dirty="0"/>
              <a:t>Conducts software testing, identifies bugs, and validates fixes</a:t>
            </a:r>
          </a:p>
          <a:p>
            <a:pPr>
              <a:buFont typeface="Arial" panose="020B0604020202020204" pitchFamily="34" charset="0"/>
              <a:buChar char="•"/>
            </a:pPr>
            <a:r>
              <a:rPr lang="en-US" b="1" dirty="0"/>
              <a:t>Aya Gamal, Jana Mohammed, Maryam Ahmed, Ahmed</a:t>
            </a:r>
            <a:r>
              <a:rPr lang="en-US" dirty="0"/>
              <a:t> – </a:t>
            </a:r>
            <a:r>
              <a:rPr lang="en-US" i="1" dirty="0"/>
              <a:t>Testers</a:t>
            </a:r>
            <a:endParaRPr lang="en-US" dirty="0"/>
          </a:p>
          <a:p>
            <a:pPr marL="742950" lvl="1" indent="-285750">
              <a:buFont typeface="Arial" panose="020B0604020202020204" pitchFamily="34" charset="0"/>
              <a:buChar char="•"/>
            </a:pPr>
            <a:r>
              <a:rPr lang="en-US" dirty="0"/>
              <a:t>Perform functionality, regression, and usability testing</a:t>
            </a:r>
          </a:p>
          <a:p>
            <a:pPr marL="742950" lvl="1" indent="-285750">
              <a:buFont typeface="Arial" panose="020B0604020202020204" pitchFamily="34" charset="0"/>
              <a:buChar char="•"/>
            </a:pPr>
            <a:r>
              <a:rPr lang="en-US" dirty="0"/>
              <a:t>Document issues and report findings to improve quality</a:t>
            </a:r>
          </a:p>
          <a:p>
            <a:pPr>
              <a:buNone/>
            </a:pPr>
            <a:r>
              <a:rPr lang="en-US" b="1" dirty="0"/>
              <a:t>Collaboration Methods</a:t>
            </a:r>
          </a:p>
          <a:p>
            <a:pPr>
              <a:buFont typeface="Arial" panose="020B0604020202020204" pitchFamily="34" charset="0"/>
              <a:buChar char="•"/>
            </a:pPr>
            <a:r>
              <a:rPr lang="en-US" b="1" dirty="0"/>
              <a:t>Communication Tools</a:t>
            </a:r>
            <a:r>
              <a:rPr lang="en-US" dirty="0"/>
              <a:t>: WhatsApp, Email, or direct meetings for quick updates</a:t>
            </a:r>
          </a:p>
          <a:p>
            <a:pPr>
              <a:buFont typeface="Arial" panose="020B0604020202020204" pitchFamily="34" charset="0"/>
              <a:buChar char="•"/>
            </a:pPr>
            <a:r>
              <a:rPr lang="en-US" b="1" dirty="0"/>
              <a:t>Testing Framework</a:t>
            </a:r>
            <a:r>
              <a:rPr lang="en-US" dirty="0"/>
              <a:t>: Manual &amp; automated testing methods as needed</a:t>
            </a:r>
          </a:p>
          <a:p>
            <a:pPr>
              <a:buFont typeface="Arial" panose="020B0604020202020204" pitchFamily="34" charset="0"/>
              <a:buChar char="•"/>
            </a:pPr>
            <a:r>
              <a:rPr lang="en-US" b="1" dirty="0"/>
              <a:t>Issue Tracking</a:t>
            </a:r>
            <a:r>
              <a:rPr lang="en-US" dirty="0"/>
              <a:t>: Jira for managing test cases, tracking bugs, and organizing improvements; Excel sheets for tracking issues</a:t>
            </a:r>
          </a:p>
          <a:p>
            <a:r>
              <a:rPr lang="en-US" dirty="0"/>
              <a:t>reporting, and organizing test cases</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8663" y="2780610"/>
            <a:ext cx="6165668" cy="1859483"/>
          </a:xfrm>
          <a:prstGeom prst="rect">
            <a:avLst/>
          </a:prstGeom>
        </p:spPr>
        <p:txBody>
          <a:bodyPr vert="horz" wrap="square" lIns="0" tIns="12700" rIns="0" bIns="0" rtlCol="0">
            <a:spAutoFit/>
          </a:bodyPr>
          <a:lstStyle/>
          <a:p>
            <a:pPr marL="13335">
              <a:lnSpc>
                <a:spcPct val="100000"/>
              </a:lnSpc>
              <a:spcBef>
                <a:spcPts val="100"/>
              </a:spcBef>
            </a:pPr>
            <a:r>
              <a:rPr sz="6000" dirty="0">
                <a:solidFill>
                  <a:srgbClr val="FF0000"/>
                </a:solidFill>
                <a:latin typeface="Arial Rounded MT Bold" panose="020F0704030504030204"/>
                <a:cs typeface="Arial Rounded MT Bold" panose="020F0704030504030204"/>
              </a:rPr>
              <a:t>THANK YOU!</a:t>
            </a:r>
            <a:br>
              <a:rPr lang="en-US" sz="6000" dirty="0">
                <a:solidFill>
                  <a:srgbClr val="FF0000"/>
                </a:solidFill>
                <a:latin typeface="Arial Rounded MT Bold" panose="020F0704030504030204"/>
                <a:cs typeface="Arial Rounded MT Bold" panose="020F0704030504030204"/>
              </a:rPr>
            </a:br>
            <a:endParaRPr sz="6000" dirty="0">
              <a:solidFill>
                <a:srgbClr val="FF0000"/>
              </a:solidFill>
              <a:latin typeface="Arial Rounded MT Bold" panose="020F0704030504030204"/>
              <a:cs typeface="Arial Rounded MT Bold" panose="020F07040305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6860" y="179070"/>
            <a:ext cx="10520045" cy="999490"/>
          </a:xfrm>
        </p:spPr>
        <p:txBody>
          <a:bodyPr vert="horz" lIns="91440" tIns="45720" rIns="91440" bIns="45720" rtlCol="0" anchor="ctr">
            <a:normAutofit/>
          </a:bodyPr>
          <a:lstStyle/>
          <a:p>
            <a:pPr marL="12700"/>
            <a:r>
              <a:rPr lang="en-US" sz="3200" b="1" kern="1200" spc="-5" dirty="0">
                <a:solidFill>
                  <a:srgbClr val="FF0000"/>
                </a:solidFill>
                <a:latin typeface="+mj-lt"/>
                <a:ea typeface="+mj-ea"/>
                <a:cs typeface="+mj-cs"/>
              </a:rPr>
              <a:t>Project</a:t>
            </a:r>
            <a:r>
              <a:rPr lang="en-US" b="1" kern="1200" spc="-5" dirty="0">
                <a:solidFill>
                  <a:srgbClr val="FF0000"/>
                </a:solidFill>
                <a:latin typeface="+mj-lt"/>
                <a:ea typeface="+mj-ea"/>
                <a:cs typeface="+mj-cs"/>
              </a:rPr>
              <a:t> Idea</a:t>
            </a:r>
            <a:r>
              <a:rPr lang="ar-EG" altLang="en-US" b="1" kern="1200" spc="-5" dirty="0">
                <a:solidFill>
                  <a:srgbClr val="FF0000"/>
                </a:solidFill>
                <a:latin typeface="+mj-lt"/>
                <a:ea typeface="+mj-ea"/>
                <a:cs typeface="+mj-cs"/>
              </a:rPr>
              <a:t>:</a:t>
            </a:r>
          </a:p>
        </p:txBody>
      </p:sp>
      <p:pic>
        <p:nvPicPr>
          <p:cNvPr id="7" name="Picture 6"/>
          <p:cNvPicPr>
            <a:picLocks noChangeAspect="1"/>
          </p:cNvPicPr>
          <p:nvPr/>
        </p:nvPicPr>
        <p:blipFill>
          <a:blip r:embed="rId2"/>
          <a:stretch>
            <a:fillRect/>
          </a:stretch>
        </p:blipFill>
        <p:spPr>
          <a:xfrm>
            <a:off x="838200" y="2543969"/>
            <a:ext cx="5181600" cy="2914650"/>
          </a:xfrm>
          <a:prstGeom prst="rect">
            <a:avLst/>
          </a:prstGeom>
          <a:noFill/>
        </p:spPr>
      </p:pic>
      <p:sp>
        <p:nvSpPr>
          <p:cNvPr id="3" name="object 3"/>
          <p:cNvSpPr txBox="1"/>
          <p:nvPr/>
        </p:nvSpPr>
        <p:spPr>
          <a:xfrm>
            <a:off x="6172200" y="1825625"/>
            <a:ext cx="5181600" cy="4351338"/>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000"/>
              <a:t>Swag Labs faces challenges like </a:t>
            </a:r>
            <a:r>
              <a:rPr lang="en-US" sz="2000" b="1"/>
              <a:t>bugs, security risks, and performance issues</a:t>
            </a:r>
            <a:r>
              <a:rPr lang="en-US" sz="2000"/>
              <a:t>, impacting user trust. This project aims to </a:t>
            </a:r>
            <a:r>
              <a:rPr lang="en-US" sz="2000" b="1"/>
              <a:t>enhance reliability</a:t>
            </a:r>
            <a:r>
              <a:rPr lang="en-US" sz="2000"/>
              <a:t> through a mix of </a:t>
            </a:r>
            <a:r>
              <a:rPr lang="en-US" sz="2000" b="1"/>
              <a:t>automated and manual testing</a:t>
            </a:r>
            <a:r>
              <a:rPr lang="en-US" sz="2000"/>
              <a:t>, ensuring smooth functionality.</a:t>
            </a:r>
          </a:p>
          <a:p>
            <a:pPr marL="228600" indent="-228600">
              <a:lnSpc>
                <a:spcPct val="90000"/>
              </a:lnSpc>
              <a:spcBef>
                <a:spcPts val="1000"/>
              </a:spcBef>
              <a:buFont typeface="Arial" panose="020B0604020202020204" pitchFamily="34" charset="0"/>
              <a:buChar char="•"/>
            </a:pPr>
            <a:endParaRPr lang="en-US" sz="2000"/>
          </a:p>
          <a:p>
            <a:pPr marL="228600" indent="-228600">
              <a:lnSpc>
                <a:spcPct val="90000"/>
              </a:lnSpc>
              <a:spcBef>
                <a:spcPts val="1000"/>
              </a:spcBef>
              <a:buFont typeface="Arial" panose="020B0604020202020204" pitchFamily="34" charset="0"/>
              <a:buChar char="•"/>
            </a:pPr>
            <a:r>
              <a:rPr lang="en-US" sz="2000"/>
              <a:t>The unique approach lies in </a:t>
            </a:r>
            <a:r>
              <a:rPr lang="en-US" sz="2000" b="1"/>
              <a:t>real-world test cases</a:t>
            </a:r>
            <a:r>
              <a:rPr lang="en-US" sz="2000"/>
              <a:t>, combining </a:t>
            </a:r>
            <a:r>
              <a:rPr lang="en-US" sz="2000" b="1"/>
              <a:t>automation with manual insights</a:t>
            </a:r>
            <a:r>
              <a:rPr lang="en-US" sz="2000"/>
              <a:t> to uncover hidden flaws. Not only does it detect issues, but it also proposes </a:t>
            </a:r>
            <a:r>
              <a:rPr lang="en-US" sz="2000" b="1"/>
              <a:t>targeted improvements</a:t>
            </a:r>
            <a:r>
              <a:rPr lang="en-US" sz="2000"/>
              <a:t>, making Swag Labs more stable and user-friendly.</a:t>
            </a:r>
          </a:p>
          <a:p>
            <a:pPr marL="228600" indent="-228600">
              <a:lnSpc>
                <a:spcPct val="90000"/>
              </a:lnSpc>
              <a:spcBef>
                <a:spcPts val="1000"/>
              </a:spcBef>
              <a:buFont typeface="Arial" panose="020B0604020202020204" pitchFamily="34" charset="0"/>
              <a:buChar char="•"/>
            </a:pPr>
            <a:r>
              <a:rPr lang="en-US" sz="2000" spc="-10"/>
              <a:t>.</a:t>
            </a:r>
            <a:endParaRPr lang="en-US" sz="2000"/>
          </a:p>
          <a:p>
            <a:pPr marL="228600" indent="-228600">
              <a:lnSpc>
                <a:spcPct val="90000"/>
              </a:lnSpc>
              <a:spcBef>
                <a:spcPts val="1000"/>
              </a:spcBef>
              <a:buFont typeface="Arial" panose="020B0604020202020204" pitchFamily="34" charset="0"/>
              <a:buChar char="•"/>
            </a:pPr>
            <a:endParaRPr lang="en-US" sz="2000"/>
          </a:p>
        </p:txBody>
      </p:sp>
      <p:sp>
        <p:nvSpPr>
          <p:cNvPr id="12" name="Date Placeholder 4"/>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16/5/2025</a:t>
            </a:r>
          </a:p>
        </p:txBody>
      </p:sp>
      <p:sp>
        <p:nvSpPr>
          <p:cNvPr id="16" name="Slide Number Placeholder 6"/>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E24C92-1265-4741-8F9F-404A15D9386E}"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93520" y="136525"/>
            <a:ext cx="10573385" cy="1042035"/>
          </a:xfrm>
        </p:spPr>
        <p:txBody>
          <a:bodyPr vert="horz" lIns="91440" tIns="45720" rIns="91440" bIns="45720" rtlCol="0" anchor="ctr">
            <a:normAutofit/>
          </a:bodyPr>
          <a:lstStyle/>
          <a:p>
            <a:pPr marL="12700"/>
            <a:r>
              <a:rPr lang="en-US" sz="3200" b="1" kern="1200" spc="-5" dirty="0">
                <a:solidFill>
                  <a:srgbClr val="FF0000"/>
                </a:solidFill>
                <a:latin typeface="+mj-lt"/>
                <a:ea typeface="+mj-ea"/>
                <a:cs typeface="+mj-cs"/>
              </a:rPr>
              <a:t>Project Wireframe</a:t>
            </a:r>
            <a:r>
              <a:rPr lang="ar-EG" altLang="en-US" sz="3200" b="1" kern="1200" spc="-5" dirty="0">
                <a:solidFill>
                  <a:srgbClr val="FF0000"/>
                </a:solidFill>
                <a:latin typeface="+mj-lt"/>
                <a:ea typeface="+mj-ea"/>
                <a:cs typeface="+mj-cs"/>
              </a:rPr>
              <a:t> :</a:t>
            </a:r>
          </a:p>
        </p:txBody>
      </p:sp>
      <p:pic>
        <p:nvPicPr>
          <p:cNvPr id="5" name="Picture 4"/>
          <p:cNvPicPr>
            <a:picLocks noChangeAspect="1"/>
          </p:cNvPicPr>
          <p:nvPr/>
        </p:nvPicPr>
        <p:blipFill>
          <a:blip r:embed="rId3"/>
          <a:stretch>
            <a:fillRect/>
          </a:stretch>
        </p:blipFill>
        <p:spPr>
          <a:xfrm>
            <a:off x="838200" y="2543969"/>
            <a:ext cx="5181600" cy="2914650"/>
          </a:xfrm>
          <a:prstGeom prst="rect">
            <a:avLst/>
          </a:prstGeom>
          <a:noFill/>
        </p:spPr>
      </p:pic>
      <p:sp>
        <p:nvSpPr>
          <p:cNvPr id="3" name="object 3"/>
          <p:cNvSpPr txBox="1"/>
          <p:nvPr/>
        </p:nvSpPr>
        <p:spPr>
          <a:xfrm>
            <a:off x="6172200" y="1825625"/>
            <a:ext cx="5181600" cy="4351338"/>
          </a:xfrm>
          <a:prstGeom prst="rect">
            <a:avLst/>
          </a:prstGeom>
        </p:spPr>
        <p:txBody>
          <a:bodyPr vert="horz" lIns="91440" tIns="45720" rIns="91440" bIns="45720" rtlCol="0">
            <a:normAutofit fontScale="92500" lnSpcReduction="20000"/>
          </a:bodyPr>
          <a:lstStyle/>
          <a:p>
            <a:pPr>
              <a:buNone/>
            </a:pPr>
            <a:r>
              <a:rPr lang="en-US" sz="2000" b="1" dirty="0"/>
              <a:t>User Journey Overview:</a:t>
            </a:r>
          </a:p>
          <a:p>
            <a:pPr>
              <a:buNone/>
            </a:pPr>
            <a:r>
              <a:rPr lang="en-US" sz="2000" dirty="0"/>
              <a:t>How users navigate through Swag Labs:</a:t>
            </a:r>
          </a:p>
          <a:p>
            <a:pPr>
              <a:buFont typeface="+mj-lt"/>
              <a:buAutoNum type="arabicPeriod"/>
            </a:pPr>
            <a:r>
              <a:rPr lang="en-US" sz="2000" b="1" dirty="0"/>
              <a:t>Onboarding:</a:t>
            </a:r>
            <a:r>
              <a:rPr lang="en-US" sz="2000" dirty="0"/>
              <a:t> Login or sign-up process.</a:t>
            </a:r>
          </a:p>
          <a:p>
            <a:pPr>
              <a:buFont typeface="+mj-lt"/>
              <a:buAutoNum type="arabicPeriod"/>
            </a:pPr>
            <a:r>
              <a:rPr lang="en-US" sz="2000" b="1" dirty="0"/>
              <a:t>Exploring Products:</a:t>
            </a:r>
            <a:r>
              <a:rPr lang="en-US" sz="2000" dirty="0"/>
              <a:t> Browsing through available items.</a:t>
            </a:r>
          </a:p>
          <a:p>
            <a:pPr>
              <a:buFont typeface="+mj-lt"/>
              <a:buAutoNum type="arabicPeriod"/>
            </a:pPr>
            <a:r>
              <a:rPr lang="en-US" sz="2000" b="1" dirty="0"/>
              <a:t>Adding Items to Cart:</a:t>
            </a:r>
            <a:r>
              <a:rPr lang="en-US" sz="2000" dirty="0"/>
              <a:t> Selecting and reviewing purchases.</a:t>
            </a:r>
          </a:p>
          <a:p>
            <a:pPr>
              <a:buFont typeface="+mj-lt"/>
              <a:buAutoNum type="arabicPeriod"/>
            </a:pPr>
            <a:r>
              <a:rPr lang="en-US" sz="2000" b="1" dirty="0"/>
              <a:t>Checkout &amp; Payment:</a:t>
            </a:r>
            <a:r>
              <a:rPr lang="en-US" sz="2000" dirty="0"/>
              <a:t> Securing the order.</a:t>
            </a:r>
          </a:p>
          <a:p>
            <a:pPr>
              <a:buFont typeface="+mj-lt"/>
              <a:buAutoNum type="arabicPeriod"/>
            </a:pPr>
            <a:r>
              <a:rPr lang="en-US" sz="2000" b="1" dirty="0"/>
              <a:t>Order Confirmation:</a:t>
            </a:r>
            <a:r>
              <a:rPr lang="en-US" sz="2000" dirty="0"/>
              <a:t> Tracking and managing past orders.</a:t>
            </a:r>
          </a:p>
          <a:p>
            <a:pPr>
              <a:buNone/>
            </a:pPr>
            <a:r>
              <a:rPr lang="en-US" sz="2000" b="1" dirty="0"/>
              <a:t>Focus on Usability &amp; User Experience:</a:t>
            </a:r>
          </a:p>
          <a:p>
            <a:pPr>
              <a:buFont typeface="Arial" panose="020B0604020202020204" pitchFamily="34" charset="0"/>
              <a:buChar char="•"/>
            </a:pPr>
            <a:r>
              <a:rPr lang="en-US" sz="2000" b="1" dirty="0"/>
              <a:t>Intuitive Navigation:</a:t>
            </a:r>
            <a:r>
              <a:rPr lang="en-US" sz="2000" dirty="0"/>
              <a:t> Clear buttons and easy transitions between screens.</a:t>
            </a:r>
          </a:p>
          <a:p>
            <a:pPr>
              <a:buFont typeface="Arial" panose="020B0604020202020204" pitchFamily="34" charset="0"/>
              <a:buChar char="•"/>
            </a:pPr>
            <a:r>
              <a:rPr lang="en-US" sz="2000" b="1" dirty="0"/>
              <a:t>Mobile &amp; Desktop Responsiveness:</a:t>
            </a:r>
            <a:r>
              <a:rPr lang="en-US" sz="2000" dirty="0"/>
              <a:t> Ensuring accessibility on all devices.</a:t>
            </a:r>
          </a:p>
          <a:p>
            <a:pPr>
              <a:buFont typeface="Arial" panose="020B0604020202020204" pitchFamily="34" charset="0"/>
              <a:buChar char="•"/>
            </a:pPr>
            <a:r>
              <a:rPr lang="en-US" sz="2000" b="1" dirty="0"/>
              <a:t>Smooth Checkout Process:</a:t>
            </a:r>
            <a:r>
              <a:rPr lang="en-US" sz="2000" dirty="0"/>
              <a:t> Minimizing steps to enhance user satisfaction.</a:t>
            </a:r>
          </a:p>
          <a:p>
            <a:pPr marL="228600" indent="-228600">
              <a:lnSpc>
                <a:spcPct val="90000"/>
              </a:lnSpc>
              <a:spcBef>
                <a:spcPts val="1000"/>
              </a:spcBef>
              <a:buFont typeface="Arial" panose="020B0604020202020204" pitchFamily="34" charset="0"/>
              <a:buChar char="•"/>
              <a:tabLst>
                <a:tab pos="356235" algn="l"/>
              </a:tabLst>
            </a:pPr>
            <a:endParaRPr lang="en-US" sz="2000" dirty="0"/>
          </a:p>
        </p:txBody>
      </p:sp>
      <p:sp>
        <p:nvSpPr>
          <p:cNvPr id="10" name="Date Placeholder 4"/>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4A9E546C-EE17-4181-9D6E-D78043A81B8F}" type="datetime1">
              <a:rPr lang="en-US" smtClean="0"/>
              <a:t>5/9/2025</a:t>
            </a:fld>
            <a:endParaRPr lang="en-US"/>
          </a:p>
        </p:txBody>
      </p:sp>
      <p:sp>
        <p:nvSpPr>
          <p:cNvPr id="19" name="Footer Placeholder 5"/>
          <p:cNvSpPr>
            <a:spLocks noGrp="1"/>
          </p:cNvSpPr>
          <p:nvPr>
            <p:ph type="ftr" sz="quarter" idx="11"/>
          </p:nvPr>
        </p:nvSpPr>
        <p:spPr>
          <a:xfrm>
            <a:off x="3880338" y="6356350"/>
            <a:ext cx="4273062" cy="365125"/>
          </a:xfrm>
        </p:spPr>
        <p:txBody>
          <a:bodyPr/>
          <a:lstStyle/>
          <a:p>
            <a:endParaRPr lang="en-US"/>
          </a:p>
        </p:txBody>
      </p:sp>
      <p:sp>
        <p:nvSpPr>
          <p:cNvPr id="14" name="Slide Number Placeholder 6"/>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E24C92-1265-4741-8F9F-404A15D9386E}"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520" y="136525"/>
            <a:ext cx="10700385" cy="1042035"/>
          </a:xfrm>
        </p:spPr>
        <p:txBody>
          <a:bodyPr>
            <a:normAutofit/>
          </a:bodyPr>
          <a:lstStyle/>
          <a:p>
            <a:r>
              <a:rPr lang="en-US" sz="3200" b="1" spc="-25" dirty="0">
                <a:solidFill>
                  <a:srgbClr val="FF0000"/>
                </a:solidFill>
                <a:latin typeface="Arial Rounded MT Bold" panose="020F0704030504030204"/>
                <a:cs typeface="Arial Rounded MT Bold" panose="020F0704030504030204"/>
                <a:sym typeface="+mn-ea"/>
              </a:rPr>
              <a:t>End Users + Features</a:t>
            </a:r>
            <a:r>
              <a:rPr lang="ar-EG" altLang="en-US" sz="3200" b="1" spc="-25" dirty="0">
                <a:solidFill>
                  <a:srgbClr val="FF0000"/>
                </a:solidFill>
                <a:latin typeface="Arial Rounded MT Bold" panose="020F0704030504030204"/>
                <a:cs typeface="Arial Rounded MT Bold" panose="020F0704030504030204"/>
                <a:sym typeface="+mn-ea"/>
              </a:rPr>
              <a:t> :</a:t>
            </a:r>
            <a:endParaRPr lang="en-US" sz="3200" dirty="0"/>
          </a:p>
        </p:txBody>
      </p:sp>
      <p:pic>
        <p:nvPicPr>
          <p:cNvPr id="7" name="Content Placeholder 6" descr="ChatGPT Image May 4, 2025, 05_29_21 PM"/>
          <p:cNvPicPr>
            <a:picLocks noGrp="1" noChangeAspect="1"/>
          </p:cNvPicPr>
          <p:nvPr>
            <p:ph idx="1"/>
          </p:nvPr>
        </p:nvPicPr>
        <p:blipFill>
          <a:blip r:embed="rId2"/>
          <a:stretch>
            <a:fillRect/>
          </a:stretch>
        </p:blipFill>
        <p:spPr>
          <a:xfrm>
            <a:off x="285750" y="1103630"/>
            <a:ext cx="10357485" cy="5168900"/>
          </a:xfrm>
          <a:prstGeom prst="rect">
            <a:avLst/>
          </a:prstGeom>
        </p:spPr>
      </p:pic>
      <p:sp>
        <p:nvSpPr>
          <p:cNvPr id="4" name="Date Placeholder 3"/>
          <p:cNvSpPr>
            <a:spLocks noGrp="1"/>
          </p:cNvSpPr>
          <p:nvPr>
            <p:ph type="dt" sz="half" idx="10"/>
          </p:nvPr>
        </p:nvSpPr>
        <p:spPr/>
        <p:txBody>
          <a:bodyPr/>
          <a:lstStyle/>
          <a:p>
            <a:r>
              <a:rPr lang="en-US" dirty="0"/>
              <a:t>16/5/2025</a:t>
            </a:r>
          </a:p>
          <a:p>
            <a:endParaRPr lang="en-US" dirty="0"/>
          </a:p>
        </p:txBody>
      </p:sp>
      <p:sp>
        <p:nvSpPr>
          <p:cNvPr id="6" name="Slide Number Placeholder 5"/>
          <p:cNvSpPr>
            <a:spLocks noGrp="1"/>
          </p:cNvSpPr>
          <p:nvPr>
            <p:ph type="sldNum" sz="quarter" idx="12"/>
          </p:nvPr>
        </p:nvSpPr>
        <p:spPr/>
        <p:txBody>
          <a:bodyPr/>
          <a:lstStyle/>
          <a:p>
            <a:fld id="{5EE24C92-1265-4741-8F9F-404A15D9386E}"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9550" y="458888"/>
            <a:ext cx="4295140" cy="504625"/>
          </a:xfrm>
          <a:prstGeom prst="rect">
            <a:avLst/>
          </a:prstGeom>
        </p:spPr>
        <p:txBody>
          <a:bodyPr vert="horz" wrap="square" lIns="0" tIns="12065" rIns="0" bIns="0" rtlCol="0">
            <a:spAutoFit/>
          </a:bodyPr>
          <a:lstStyle/>
          <a:p>
            <a:pPr marL="12700">
              <a:lnSpc>
                <a:spcPct val="100000"/>
              </a:lnSpc>
              <a:spcBef>
                <a:spcPts val="95"/>
              </a:spcBef>
            </a:pPr>
            <a:r>
              <a:rPr lang="en-US" sz="3200" b="1" spc="-25" dirty="0">
                <a:solidFill>
                  <a:srgbClr val="FF0000"/>
                </a:solidFill>
                <a:latin typeface="Arial Rounded MT Bold" panose="020F0704030504030204"/>
                <a:cs typeface="Arial Rounded MT Bold" panose="020F0704030504030204"/>
              </a:rPr>
              <a:t>Data</a:t>
            </a:r>
            <a:r>
              <a:rPr lang="en-US" sz="2800" b="1" spc="-25" dirty="0">
                <a:solidFill>
                  <a:srgbClr val="FF0000"/>
                </a:solidFill>
                <a:latin typeface="Arial Rounded MT Bold" panose="020F0704030504030204"/>
                <a:cs typeface="Arial Rounded MT Bold" panose="020F0704030504030204"/>
              </a:rPr>
              <a:t> Structure</a:t>
            </a:r>
            <a:r>
              <a:rPr lang="ar-EG" altLang="en-US" sz="2800" b="1" spc="-25" dirty="0">
                <a:solidFill>
                  <a:srgbClr val="FF0000"/>
                </a:solidFill>
                <a:latin typeface="Arial Rounded MT Bold" panose="020F0704030504030204"/>
                <a:cs typeface="Arial Rounded MT Bold" panose="020F0704030504030204"/>
              </a:rPr>
              <a:t> :</a:t>
            </a:r>
          </a:p>
        </p:txBody>
      </p:sp>
      <p:sp>
        <p:nvSpPr>
          <p:cNvPr id="3" name="object 3"/>
          <p:cNvSpPr txBox="1"/>
          <p:nvPr/>
        </p:nvSpPr>
        <p:spPr>
          <a:xfrm>
            <a:off x="1122375" y="1243660"/>
            <a:ext cx="9686925" cy="5565626"/>
          </a:xfrm>
          <a:prstGeom prst="rect">
            <a:avLst/>
          </a:prstGeom>
        </p:spPr>
        <p:txBody>
          <a:bodyPr vert="horz" wrap="square" lIns="0" tIns="12700" rIns="0" bIns="0" rtlCol="0">
            <a:spAutoFit/>
          </a:bodyPr>
          <a:lstStyle/>
          <a:p>
            <a:pPr>
              <a:buNone/>
            </a:pPr>
            <a:r>
              <a:rPr lang="en-US" sz="2400" dirty="0"/>
              <a:t>Swag Labs uses a </a:t>
            </a:r>
            <a:r>
              <a:rPr lang="en-US" sz="2400" b="1" dirty="0"/>
              <a:t>relational database</a:t>
            </a:r>
            <a:r>
              <a:rPr lang="en-US" sz="2400" dirty="0"/>
              <a:t> for structured and efficient data management.</a:t>
            </a:r>
          </a:p>
          <a:p>
            <a:pPr>
              <a:buNone/>
            </a:pPr>
            <a:r>
              <a:rPr lang="en-US" sz="2400" b="1" dirty="0"/>
              <a:t>Key Entities &amp; Relationships:</a:t>
            </a:r>
          </a:p>
          <a:p>
            <a:pPr>
              <a:buFont typeface="Arial" panose="020B0604020202020204" pitchFamily="34" charset="0"/>
              <a:buChar char="•"/>
            </a:pPr>
            <a:r>
              <a:rPr lang="en-US" sz="2400" b="1" dirty="0"/>
              <a:t>Users</a:t>
            </a:r>
            <a:r>
              <a:rPr lang="en-US" sz="2400" dirty="0"/>
              <a:t> store login details and purchase history.</a:t>
            </a:r>
          </a:p>
          <a:p>
            <a:pPr>
              <a:buFont typeface="Arial" panose="020B0604020202020204" pitchFamily="34" charset="0"/>
              <a:buChar char="•"/>
            </a:pPr>
            <a:r>
              <a:rPr lang="en-US" sz="2400" b="1" dirty="0"/>
              <a:t>Products</a:t>
            </a:r>
            <a:r>
              <a:rPr lang="en-US" sz="2400" dirty="0"/>
              <a:t> contain item information like price and stock.</a:t>
            </a:r>
          </a:p>
          <a:p>
            <a:pPr>
              <a:buFont typeface="Arial" panose="020B0604020202020204" pitchFamily="34" charset="0"/>
              <a:buChar char="•"/>
            </a:pPr>
            <a:r>
              <a:rPr lang="en-US" sz="2400" b="1" dirty="0"/>
              <a:t>Orders</a:t>
            </a:r>
            <a:r>
              <a:rPr lang="en-US" sz="2400" dirty="0"/>
              <a:t> track user transactions and payment status.</a:t>
            </a:r>
          </a:p>
          <a:p>
            <a:pPr>
              <a:buFont typeface="Arial" panose="020B0604020202020204" pitchFamily="34" charset="0"/>
              <a:buChar char="•"/>
            </a:pPr>
            <a:r>
              <a:rPr lang="en-US" sz="2400" b="1" dirty="0"/>
              <a:t>Cart</a:t>
            </a:r>
            <a:r>
              <a:rPr lang="en-US" sz="2400" dirty="0"/>
              <a:t> holds temporary selections before checkout.</a:t>
            </a:r>
          </a:p>
          <a:p>
            <a:pPr>
              <a:buFont typeface="Arial" panose="020B0604020202020204" pitchFamily="34" charset="0"/>
              <a:buChar char="•"/>
            </a:pPr>
            <a:r>
              <a:rPr lang="en-US" sz="2400" b="1" dirty="0"/>
              <a:t>Relationships:</a:t>
            </a:r>
            <a:r>
              <a:rPr lang="en-US" sz="2400" dirty="0"/>
              <a:t> Users place multiple orders, orders contain multiple products, and each user has a unique cart.</a:t>
            </a:r>
          </a:p>
          <a:p>
            <a:pPr>
              <a:buNone/>
            </a:pPr>
            <a:r>
              <a:rPr lang="en-US" sz="2400" b="1" dirty="0"/>
              <a:t>Data Flow:</a:t>
            </a:r>
          </a:p>
          <a:p>
            <a:pPr>
              <a:buFont typeface="Arial" panose="020B0604020202020204" pitchFamily="34" charset="0"/>
              <a:buChar char="•"/>
            </a:pPr>
            <a:r>
              <a:rPr lang="en-US" sz="2400" b="1" dirty="0"/>
              <a:t>Collection:</a:t>
            </a:r>
            <a:r>
              <a:rPr lang="en-US" sz="2400" dirty="0"/>
              <a:t> User actions like registration and purchases.</a:t>
            </a:r>
          </a:p>
          <a:p>
            <a:pPr>
              <a:buFont typeface="Arial" panose="020B0604020202020204" pitchFamily="34" charset="0"/>
              <a:buChar char="•"/>
            </a:pPr>
            <a:r>
              <a:rPr lang="en-US" sz="2400" b="1" dirty="0"/>
              <a:t>Storage:</a:t>
            </a:r>
            <a:r>
              <a:rPr lang="en-US" sz="2400" dirty="0"/>
              <a:t> Secure SQL tables with unique identifiers.</a:t>
            </a:r>
          </a:p>
          <a:p>
            <a:pPr>
              <a:buFont typeface="Arial" panose="020B0604020202020204" pitchFamily="34" charset="0"/>
              <a:buChar char="•"/>
            </a:pPr>
            <a:r>
              <a:rPr lang="en-US" sz="2400" b="1" dirty="0"/>
              <a:t>Processing:</a:t>
            </a:r>
            <a:r>
              <a:rPr lang="en-US" sz="2400" dirty="0"/>
              <a:t> Queries for authentication, filtering, and validation.</a:t>
            </a:r>
          </a:p>
          <a:p>
            <a:pPr>
              <a:buFont typeface="Arial" panose="020B0604020202020204" pitchFamily="34" charset="0"/>
              <a:buChar char="•"/>
            </a:pPr>
            <a:r>
              <a:rPr lang="en-US" sz="2400" b="1" dirty="0"/>
              <a:t>Access:</a:t>
            </a:r>
            <a:r>
              <a:rPr lang="en-US" sz="2400" dirty="0"/>
              <a:t> Users retrieve past orders, inventory status, and recommendations.</a:t>
            </a:r>
          </a:p>
          <a:p>
            <a:pPr marL="114300">
              <a:lnSpc>
                <a:spcPct val="100000"/>
              </a:lnSpc>
              <a:spcBef>
                <a:spcPts val="100"/>
              </a:spcBef>
              <a:tabLst>
                <a:tab pos="5949315" algn="l"/>
              </a:tabLst>
            </a:pPr>
            <a:endParaRPr lang="en-US" sz="2400" dirty="0">
              <a:latin typeface="Calibri" panose="020F0502020204030204"/>
              <a:cs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975" y="136525"/>
            <a:ext cx="10742930" cy="1042035"/>
          </a:xfrm>
        </p:spPr>
        <p:txBody>
          <a:bodyPr>
            <a:normAutofit/>
          </a:bodyPr>
          <a:lstStyle/>
          <a:p>
            <a:r>
              <a:rPr lang="en-US" altLang="en-US" sz="2800" b="1" dirty="0">
                <a:solidFill>
                  <a:srgbClr val="FF0000"/>
                </a:solidFill>
              </a:rPr>
              <a:t>Swag Labs E-Commerce Database Entity-Relationship Model</a:t>
            </a:r>
          </a:p>
        </p:txBody>
      </p:sp>
      <p:pic>
        <p:nvPicPr>
          <p:cNvPr id="7" name="Content Placeholder 6" descr="4d92ed7e-7f25-401f-a96a-d840f6c430ca"/>
          <p:cNvPicPr>
            <a:picLocks noGrp="1" noChangeAspect="1"/>
          </p:cNvPicPr>
          <p:nvPr>
            <p:ph idx="1"/>
          </p:nvPr>
        </p:nvPicPr>
        <p:blipFill>
          <a:blip r:embed="rId2"/>
          <a:stretch>
            <a:fillRect/>
          </a:stretch>
        </p:blipFill>
        <p:spPr>
          <a:xfrm>
            <a:off x="1400175" y="1178560"/>
            <a:ext cx="9020175" cy="4998720"/>
          </a:xfrm>
          <a:prstGeom prst="rect">
            <a:avLst/>
          </a:prstGeom>
        </p:spPr>
      </p:pic>
      <p:sp>
        <p:nvSpPr>
          <p:cNvPr id="4" name="Date Placeholder 3"/>
          <p:cNvSpPr>
            <a:spLocks noGrp="1"/>
          </p:cNvSpPr>
          <p:nvPr>
            <p:ph type="dt" sz="half" idx="10"/>
          </p:nvPr>
        </p:nvSpPr>
        <p:spPr/>
        <p:txBody>
          <a:bodyPr/>
          <a:lstStyle/>
          <a:p>
            <a:r>
              <a:rPr lang="en-US" dirty="0"/>
              <a:t>16/5/2025</a:t>
            </a:r>
          </a:p>
          <a:p>
            <a:endParaRPr lang="en-US" dirty="0"/>
          </a:p>
        </p:txBody>
      </p:sp>
      <p:sp>
        <p:nvSpPr>
          <p:cNvPr id="6" name="Slide Number Placeholder 5"/>
          <p:cNvSpPr>
            <a:spLocks noGrp="1"/>
          </p:cNvSpPr>
          <p:nvPr>
            <p:ph type="sldNum" sz="quarter" idx="12"/>
          </p:nvPr>
        </p:nvSpPr>
        <p:spPr/>
        <p:txBody>
          <a:bodyPr/>
          <a:lstStyle/>
          <a:p>
            <a:fld id="{5EE24C92-1265-4741-8F9F-404A15D9386E}"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459205"/>
            <a:ext cx="9518015" cy="504625"/>
          </a:xfrm>
          <a:prstGeom prst="rect">
            <a:avLst/>
          </a:prstGeom>
        </p:spPr>
        <p:txBody>
          <a:bodyPr vert="horz" wrap="square" lIns="0" tIns="12065" rIns="0" bIns="0" rtlCol="0">
            <a:spAutoFit/>
          </a:bodyPr>
          <a:lstStyle/>
          <a:p>
            <a:pPr marL="12700">
              <a:lnSpc>
                <a:spcPct val="100000"/>
              </a:lnSpc>
              <a:spcBef>
                <a:spcPts val="95"/>
              </a:spcBef>
            </a:pPr>
            <a:r>
              <a:rPr lang="en-US" sz="3200" b="1" spc="-10" dirty="0">
                <a:solidFill>
                  <a:srgbClr val="FF0000"/>
                </a:solidFill>
                <a:latin typeface="Arial Rounded MT Bold" panose="020F0704030504030204"/>
                <a:cs typeface="Arial Rounded MT Bold" panose="020F0704030504030204"/>
              </a:rPr>
              <a:t>Programming Languages and Frameworks</a:t>
            </a:r>
            <a:r>
              <a:rPr lang="ar-EG" altLang="en-US" sz="3200" b="1" spc="-10" dirty="0">
                <a:solidFill>
                  <a:srgbClr val="FF0000"/>
                </a:solidFill>
                <a:latin typeface="Arial Rounded MT Bold" panose="020F0704030504030204"/>
                <a:cs typeface="Arial Rounded MT Bold" panose="020F0704030504030204"/>
              </a:rPr>
              <a:t>  :</a:t>
            </a:r>
          </a:p>
        </p:txBody>
      </p:sp>
      <p:sp>
        <p:nvSpPr>
          <p:cNvPr id="3" name="object 3"/>
          <p:cNvSpPr txBox="1"/>
          <p:nvPr/>
        </p:nvSpPr>
        <p:spPr>
          <a:xfrm>
            <a:off x="547065" y="1349705"/>
            <a:ext cx="10354945" cy="4932045"/>
          </a:xfrm>
          <a:prstGeom prst="rect">
            <a:avLst/>
          </a:prstGeom>
        </p:spPr>
        <p:txBody>
          <a:bodyPr vert="horz" wrap="square" lIns="0" tIns="12700" rIns="0" bIns="0" rtlCol="0">
            <a:spAutoFit/>
          </a:bodyPr>
          <a:lstStyle/>
          <a:p>
            <a:pPr marL="114300" indent="0">
              <a:lnSpc>
                <a:spcPct val="100000"/>
              </a:lnSpc>
              <a:spcBef>
                <a:spcPts val="100"/>
              </a:spcBef>
              <a:buFont typeface="Wingdings" panose="05000000000000000000" charset="0"/>
              <a:buNone/>
            </a:pPr>
            <a:r>
              <a:rPr lang="en-US" sz="2400" b="1" spc="-10" dirty="0">
                <a:solidFill>
                  <a:schemeClr val="tx1"/>
                </a:solidFill>
                <a:latin typeface="Arial Rounded MT Bold" panose="020F0704030504030204"/>
                <a:cs typeface="Arial Rounded MT Bold" panose="020F0704030504030204"/>
                <a:sym typeface="+mn-ea"/>
              </a:rPr>
              <a:t>Programming Languages:</a:t>
            </a:r>
            <a:endParaRPr lang="en-US" altLang="en-US" sz="2400" dirty="0">
              <a:solidFill>
                <a:schemeClr val="tx1"/>
              </a:solidFill>
              <a:latin typeface="Calibri" panose="020F0502020204030204"/>
              <a:cs typeface="Calibri" panose="020F0502020204030204"/>
            </a:endParaRPr>
          </a:p>
          <a:p>
            <a:pPr marL="457200" indent="-342900">
              <a:lnSpc>
                <a:spcPct val="100000"/>
              </a:lnSpc>
              <a:spcBef>
                <a:spcPts val="100"/>
              </a:spcBef>
              <a:buFont typeface="Wingdings" panose="05000000000000000000" charset="0"/>
              <a:buChar char="Ø"/>
            </a:pPr>
            <a:r>
              <a:rPr lang="en-US" altLang="en-US" sz="2000" dirty="0">
                <a:latin typeface="Calibri" panose="020F0502020204030204"/>
                <a:cs typeface="Calibri" panose="020F0502020204030204"/>
              </a:rPr>
              <a:t>Java: Used for developing automated test scripts.</a:t>
            </a:r>
          </a:p>
          <a:p>
            <a:pPr marL="114300" indent="0">
              <a:lnSpc>
                <a:spcPct val="100000"/>
              </a:lnSpc>
              <a:spcBef>
                <a:spcPts val="100"/>
              </a:spcBef>
              <a:buFont typeface="Wingdings" panose="05000000000000000000" charset="0"/>
              <a:buNone/>
            </a:pPr>
            <a:endParaRPr lang="en-US" altLang="en-US" sz="2000" dirty="0">
              <a:latin typeface="Calibri" panose="020F0502020204030204"/>
              <a:cs typeface="Calibri" panose="020F0502020204030204"/>
            </a:endParaRPr>
          </a:p>
          <a:p>
            <a:pPr marL="114300" indent="0">
              <a:lnSpc>
                <a:spcPct val="100000"/>
              </a:lnSpc>
              <a:spcBef>
                <a:spcPts val="100"/>
              </a:spcBef>
              <a:buFont typeface="Wingdings" panose="05000000000000000000" charset="0"/>
              <a:buNone/>
            </a:pPr>
            <a:r>
              <a:rPr lang="en-US" sz="2400" b="1" spc="-10" dirty="0">
                <a:solidFill>
                  <a:schemeClr val="tx1"/>
                </a:solidFill>
                <a:latin typeface="Arial Rounded MT Bold" panose="020F0704030504030204"/>
                <a:cs typeface="Arial Rounded MT Bold" panose="020F0704030504030204"/>
                <a:sym typeface="+mn-ea"/>
              </a:rPr>
              <a:t>Frameworks&amp;Tools:</a:t>
            </a:r>
            <a:endParaRPr lang="en-US" altLang="en-US" sz="2400" dirty="0">
              <a:solidFill>
                <a:schemeClr val="tx1"/>
              </a:solidFill>
              <a:latin typeface="Calibri" panose="020F0502020204030204"/>
              <a:cs typeface="Calibri" panose="020F0502020204030204"/>
            </a:endParaRPr>
          </a:p>
          <a:p>
            <a:pPr marL="457200" indent="-342900">
              <a:lnSpc>
                <a:spcPct val="100000"/>
              </a:lnSpc>
              <a:spcBef>
                <a:spcPts val="100"/>
              </a:spcBef>
              <a:buFont typeface="Wingdings" panose="05000000000000000000" charset="0"/>
              <a:buChar char="Ø"/>
            </a:pPr>
            <a:r>
              <a:rPr lang="en-US" altLang="en-US" sz="2000" dirty="0">
                <a:latin typeface="Calibri" panose="020F0502020204030204"/>
                <a:cs typeface="Calibri" panose="020F0502020204030204"/>
              </a:rPr>
              <a:t>Selenium WebDriver: Framework for browser automation and functional UI testing.</a:t>
            </a:r>
          </a:p>
          <a:p>
            <a:pPr marL="457200" indent="-342900">
              <a:lnSpc>
                <a:spcPct val="100000"/>
              </a:lnSpc>
              <a:spcBef>
                <a:spcPts val="100"/>
              </a:spcBef>
              <a:buFont typeface="Wingdings" panose="05000000000000000000" charset="0"/>
              <a:buChar char="Ø"/>
            </a:pPr>
            <a:endParaRPr lang="en-US" altLang="en-US" sz="2000" dirty="0">
              <a:latin typeface="Calibri" panose="020F0502020204030204"/>
              <a:cs typeface="Calibri" panose="020F0502020204030204"/>
            </a:endParaRPr>
          </a:p>
          <a:p>
            <a:pPr marL="457200" indent="-342900">
              <a:lnSpc>
                <a:spcPct val="100000"/>
              </a:lnSpc>
              <a:spcBef>
                <a:spcPts val="100"/>
              </a:spcBef>
              <a:buFont typeface="Wingdings" panose="05000000000000000000" charset="0"/>
              <a:buChar char="Ø"/>
            </a:pPr>
            <a:r>
              <a:rPr lang="en-US" altLang="en-US" sz="2000" dirty="0">
                <a:latin typeface="Calibri" panose="020F0502020204030204"/>
                <a:cs typeface="Calibri" panose="020F0502020204030204"/>
              </a:rPr>
              <a:t>TestNG / JUnit: Testing frameworks used to structure and run test cases.</a:t>
            </a:r>
          </a:p>
          <a:p>
            <a:pPr marL="457200" indent="-342900">
              <a:lnSpc>
                <a:spcPct val="100000"/>
              </a:lnSpc>
              <a:spcBef>
                <a:spcPts val="100"/>
              </a:spcBef>
              <a:buFont typeface="Wingdings" panose="05000000000000000000" charset="0"/>
              <a:buChar char="Ø"/>
            </a:pPr>
            <a:endParaRPr lang="en-US" altLang="en-US" sz="2000" dirty="0">
              <a:latin typeface="Calibri" panose="020F0502020204030204"/>
              <a:cs typeface="Calibri" panose="020F0502020204030204"/>
            </a:endParaRPr>
          </a:p>
          <a:p>
            <a:pPr marL="457200" indent="-342900">
              <a:lnSpc>
                <a:spcPct val="100000"/>
              </a:lnSpc>
              <a:spcBef>
                <a:spcPts val="100"/>
              </a:spcBef>
              <a:buFont typeface="Wingdings" panose="05000000000000000000" charset="0"/>
              <a:buChar char="Ø"/>
            </a:pPr>
            <a:r>
              <a:rPr lang="en-US" altLang="en-US" sz="2000" dirty="0">
                <a:latin typeface="Calibri" panose="020F0502020204030204"/>
                <a:cs typeface="Calibri" panose="020F0502020204030204"/>
              </a:rPr>
              <a:t>Maven / Gradle: Build tools used for managing project dependencies and execution.</a:t>
            </a:r>
          </a:p>
          <a:p>
            <a:pPr marL="457200" indent="-342900">
              <a:lnSpc>
                <a:spcPct val="100000"/>
              </a:lnSpc>
              <a:spcBef>
                <a:spcPts val="100"/>
              </a:spcBef>
              <a:buFont typeface="Wingdings" panose="05000000000000000000" charset="0"/>
              <a:buChar char="Ø"/>
            </a:pPr>
            <a:endParaRPr lang="en-US" altLang="en-US" sz="2000" dirty="0">
              <a:latin typeface="Calibri" panose="020F0502020204030204"/>
              <a:cs typeface="Calibri" panose="020F0502020204030204"/>
            </a:endParaRPr>
          </a:p>
          <a:p>
            <a:pPr marL="457200" indent="-342900">
              <a:lnSpc>
                <a:spcPct val="100000"/>
              </a:lnSpc>
              <a:spcBef>
                <a:spcPts val="100"/>
              </a:spcBef>
              <a:buFont typeface="Wingdings" panose="05000000000000000000" charset="0"/>
              <a:buChar char="Ø"/>
            </a:pPr>
            <a:r>
              <a:rPr lang="en-US" altLang="en-US" sz="2000" dirty="0">
                <a:latin typeface="Calibri" panose="020F0502020204030204"/>
                <a:cs typeface="Calibri" panose="020F0502020204030204"/>
              </a:rPr>
              <a:t>Git: Version control system used for tracking code changes and team collaboration.</a:t>
            </a:r>
          </a:p>
          <a:p>
            <a:pPr marL="457200" indent="-342900">
              <a:lnSpc>
                <a:spcPct val="100000"/>
              </a:lnSpc>
              <a:spcBef>
                <a:spcPts val="100"/>
              </a:spcBef>
              <a:buFont typeface="Wingdings" panose="05000000000000000000" charset="0"/>
              <a:buChar char="Ø"/>
            </a:pPr>
            <a:endParaRPr lang="en-US" altLang="en-US" sz="2000" dirty="0">
              <a:latin typeface="Calibri" panose="020F0502020204030204"/>
              <a:cs typeface="Calibri" panose="020F0502020204030204"/>
            </a:endParaRPr>
          </a:p>
          <a:p>
            <a:pPr marL="457200" indent="-342900">
              <a:lnSpc>
                <a:spcPct val="100000"/>
              </a:lnSpc>
              <a:spcBef>
                <a:spcPts val="100"/>
              </a:spcBef>
              <a:buFont typeface="Wingdings" panose="05000000000000000000" charset="0"/>
              <a:buChar char="Ø"/>
            </a:pPr>
            <a:r>
              <a:rPr lang="en-US" altLang="en-US" sz="2000" dirty="0">
                <a:latin typeface="Calibri" panose="020F0502020204030204"/>
                <a:cs typeface="Calibri" panose="020F0502020204030204"/>
              </a:rPr>
              <a:t>Jira: Used for test case management, bug tracking, and sprint planning.</a:t>
            </a:r>
          </a:p>
          <a:p>
            <a:pPr marL="457200" indent="-342900">
              <a:lnSpc>
                <a:spcPct val="100000"/>
              </a:lnSpc>
              <a:spcBef>
                <a:spcPts val="100"/>
              </a:spcBef>
              <a:buFont typeface="Wingdings" panose="05000000000000000000" charset="0"/>
              <a:buChar char="Ø"/>
            </a:pPr>
            <a:endParaRPr lang="en-US" altLang="en-US" sz="2000" dirty="0">
              <a:latin typeface="Calibri" panose="020F0502020204030204"/>
              <a:cs typeface="Calibri" panose="020F0502020204030204"/>
            </a:endParaRPr>
          </a:p>
          <a:p>
            <a:pPr marL="114300">
              <a:lnSpc>
                <a:spcPct val="100000"/>
              </a:lnSpc>
              <a:spcBef>
                <a:spcPts val="100"/>
              </a:spcBef>
            </a:pPr>
            <a:endParaRPr lang="en-US" altLang="en-US" sz="2000" dirty="0">
              <a:latin typeface="Calibri" panose="020F0502020204030204"/>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1000" y="458570"/>
            <a:ext cx="4445635" cy="504625"/>
          </a:xfrm>
          <a:prstGeom prst="rect">
            <a:avLst/>
          </a:prstGeom>
        </p:spPr>
        <p:txBody>
          <a:bodyPr vert="horz" wrap="square" lIns="0" tIns="12065" rIns="0" bIns="0" rtlCol="0">
            <a:spAutoFit/>
          </a:bodyPr>
          <a:lstStyle/>
          <a:p>
            <a:pPr marL="12700">
              <a:lnSpc>
                <a:spcPct val="100000"/>
              </a:lnSpc>
              <a:spcBef>
                <a:spcPts val="95"/>
              </a:spcBef>
            </a:pPr>
            <a:r>
              <a:rPr lang="en-US" sz="3200" b="1" dirty="0">
                <a:solidFill>
                  <a:srgbClr val="FF0000"/>
                </a:solidFill>
                <a:latin typeface="Arial Rounded MT Bold" panose="020F0704030504030204"/>
                <a:cs typeface="Arial Rounded MT Bold" panose="020F0704030504030204"/>
              </a:rPr>
              <a:t>Life</a:t>
            </a:r>
            <a:r>
              <a:rPr lang="en-US" sz="2800" b="1" dirty="0">
                <a:solidFill>
                  <a:srgbClr val="FF0000"/>
                </a:solidFill>
                <a:latin typeface="Arial Rounded MT Bold" panose="020F0704030504030204"/>
                <a:cs typeface="Arial Rounded MT Bold" panose="020F0704030504030204"/>
              </a:rPr>
              <a:t> </a:t>
            </a:r>
            <a:r>
              <a:rPr lang="en-US" sz="3200" b="1" dirty="0">
                <a:solidFill>
                  <a:srgbClr val="FF0000"/>
                </a:solidFill>
                <a:latin typeface="Arial Rounded MT Bold" panose="020F0704030504030204"/>
                <a:cs typeface="Arial Rounded MT Bold" panose="020F0704030504030204"/>
              </a:rPr>
              <a:t>Application</a:t>
            </a:r>
            <a:r>
              <a:rPr lang="en-US" sz="2800" b="1" dirty="0">
                <a:solidFill>
                  <a:srgbClr val="FF0000"/>
                </a:solidFill>
                <a:latin typeface="Arial Rounded MT Bold" panose="020F0704030504030204"/>
                <a:cs typeface="Arial Rounded MT Bold" panose="020F0704030504030204"/>
              </a:rPr>
              <a:t> </a:t>
            </a:r>
            <a:r>
              <a:rPr lang="en-US" sz="2800" b="1" dirty="0">
                <a:solidFill>
                  <a:srgbClr val="FF0000"/>
                </a:solidFill>
                <a:latin typeface="Arial Rounded MT Bold" panose="020F0704030504030204"/>
                <a:cs typeface="Arial Rounded MT Bold" panose="020F0704030504030204"/>
                <a:sym typeface="+mn-ea"/>
              </a:rPr>
              <a:t>+Test</a:t>
            </a:r>
            <a:r>
              <a:rPr lang="ar-EG" altLang="en-US" sz="2800" b="1" dirty="0">
                <a:solidFill>
                  <a:srgbClr val="FF0000"/>
                </a:solidFill>
                <a:latin typeface="Arial Rounded MT Bold" panose="020F0704030504030204"/>
                <a:cs typeface="Arial Rounded MT Bold" panose="020F0704030504030204"/>
                <a:sym typeface="+mn-ea"/>
              </a:rPr>
              <a:t>:</a:t>
            </a:r>
          </a:p>
        </p:txBody>
      </p:sp>
      <p:sp>
        <p:nvSpPr>
          <p:cNvPr id="7" name="Text Box 6"/>
          <p:cNvSpPr txBox="1"/>
          <p:nvPr/>
        </p:nvSpPr>
        <p:spPr>
          <a:xfrm>
            <a:off x="402590" y="1226820"/>
            <a:ext cx="9484995" cy="5846445"/>
          </a:xfrm>
          <a:prstGeom prst="rect">
            <a:avLst/>
          </a:prstGeom>
          <a:noFill/>
        </p:spPr>
        <p:txBody>
          <a:bodyPr wrap="square" rtlCol="0">
            <a:spAutoFit/>
          </a:bodyPr>
          <a:lstStyle/>
          <a:p>
            <a:r>
              <a:rPr lang="en-US" altLang="en-US" dirty="0"/>
              <a:t> </a:t>
            </a:r>
            <a:r>
              <a:rPr lang="en-US" altLang="en-US" sz="2800" b="1" dirty="0"/>
              <a:t>Real-Life Application</a:t>
            </a:r>
            <a:r>
              <a:rPr lang="ar-EG" altLang="en-US" sz="2800" b="1" dirty="0"/>
              <a:t>:</a:t>
            </a:r>
          </a:p>
          <a:p>
            <a:pPr marL="285750" indent="-285750">
              <a:buFont typeface="Arial" panose="020B0604020202020204" pitchFamily="34" charset="0"/>
              <a:buChar char="•"/>
            </a:pPr>
            <a:r>
              <a:rPr lang="en-US" altLang="en-US" b="1" dirty="0"/>
              <a:t>Emulates a complete end-to-end e-commerce journey — from login to successful checkout.</a:t>
            </a:r>
          </a:p>
          <a:p>
            <a:endParaRPr lang="en-US" altLang="en-US" b="1" dirty="0"/>
          </a:p>
          <a:p>
            <a:pPr marL="285750" indent="-285750">
              <a:buFont typeface="Arial" panose="020B0604020202020204" pitchFamily="34" charset="0"/>
              <a:buChar char="•"/>
            </a:pPr>
            <a:r>
              <a:rPr lang="en-US" altLang="en-US" b="1" dirty="0"/>
              <a:t>Reflects real user interactions with product browsing, cart management, and order placement.</a:t>
            </a:r>
          </a:p>
          <a:p>
            <a:endParaRPr lang="en-US" altLang="en-US" b="1" dirty="0"/>
          </a:p>
          <a:p>
            <a:pPr marL="285750" indent="-285750">
              <a:buFont typeface="Arial" panose="020B0604020202020204" pitchFamily="34" charset="0"/>
              <a:buChar char="•"/>
            </a:pPr>
            <a:r>
              <a:rPr lang="en-US" altLang="en-US" b="1" dirty="0"/>
              <a:t>Provides a practical model for training QA teams or enhancing existing retail platforms.</a:t>
            </a:r>
          </a:p>
          <a:p>
            <a:endParaRPr lang="en-US" altLang="en-US" sz="2800" b="1" dirty="0"/>
          </a:p>
          <a:p>
            <a:r>
              <a:rPr lang="en-US" altLang="en-US" sz="2800" b="1" dirty="0"/>
              <a:t>Testing Strategy</a:t>
            </a:r>
            <a:r>
              <a:rPr lang="ar-EG" altLang="en-US" sz="2800" b="1" dirty="0"/>
              <a:t>:</a:t>
            </a:r>
          </a:p>
          <a:p>
            <a:pPr marL="285750" indent="-285750">
              <a:buFont typeface="Arial" panose="020B0604020202020204" pitchFamily="34" charset="0"/>
              <a:buChar char="•"/>
            </a:pPr>
            <a:r>
              <a:rPr lang="en-US" altLang="en-US" b="1" dirty="0"/>
              <a:t>Manual Testing: Conducted for usability, interface consistency, and real-user scenarios.</a:t>
            </a:r>
          </a:p>
          <a:p>
            <a:pPr marL="285750" indent="-285750">
              <a:buFont typeface="Arial" panose="020B0604020202020204" pitchFamily="34" charset="0"/>
              <a:buChar char="•"/>
            </a:pPr>
            <a:endParaRPr lang="en-US" altLang="en-US" b="1" dirty="0"/>
          </a:p>
          <a:p>
            <a:pPr marL="285750" indent="-285750">
              <a:buFont typeface="Arial" panose="020B0604020202020204" pitchFamily="34" charset="0"/>
              <a:buChar char="•"/>
            </a:pPr>
            <a:r>
              <a:rPr lang="en-US" altLang="en-US" b="1" dirty="0"/>
              <a:t>Automated Testing: Implemented using Selenium and Java to validate core functions like login, add-to-cart, and checkout.</a:t>
            </a:r>
          </a:p>
          <a:p>
            <a:pPr marL="285750" indent="-285750">
              <a:buFont typeface="Arial" panose="020B0604020202020204" pitchFamily="34" charset="0"/>
              <a:buChar char="•"/>
            </a:pPr>
            <a:endParaRPr lang="en-US" altLang="en-US" b="1" dirty="0"/>
          </a:p>
          <a:p>
            <a:pPr marL="285750" indent="-285750">
              <a:buFont typeface="Arial" panose="020B0604020202020204" pitchFamily="34" charset="0"/>
              <a:buChar char="•"/>
            </a:pPr>
            <a:r>
              <a:rPr lang="en-US" altLang="en-US" b="1" dirty="0"/>
              <a:t>Ensures that the system meets performance benchmarks, is user-friendly, and remains secure under various conditions.</a:t>
            </a:r>
          </a:p>
          <a:p>
            <a:pPr marL="285750" indent="-285750">
              <a:buFont typeface="Arial" panose="020B0604020202020204" pitchFamily="34" charset="0"/>
              <a:buChar char="•"/>
            </a:pPr>
            <a:endParaRPr lang="en-US" altLang="en-US" b="1" dirty="0"/>
          </a:p>
          <a:p>
            <a:endParaRPr lang="en-US" altLang="en-US" sz="2800" b="1" dirty="0"/>
          </a:p>
          <a:p>
            <a:endParaRPr lang="ar-EG" altLang="en-US" sz="2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457200"/>
            <a:ext cx="3932237" cy="1600200"/>
          </a:xfrm>
        </p:spPr>
        <p:txBody>
          <a:bodyPr vert="horz" lIns="91440" tIns="45720" rIns="91440" bIns="45720" rtlCol="0" anchor="b">
            <a:normAutofit fontScale="90000"/>
          </a:bodyPr>
          <a:lstStyle/>
          <a:p>
            <a:br>
              <a:rPr lang="en-US" altLang="en-US" sz="3200" kern="1200" dirty="0">
                <a:solidFill>
                  <a:srgbClr val="FF0000"/>
                </a:solidFill>
                <a:latin typeface="Arial" panose="020B0604020202020204" pitchFamily="34" charset="0"/>
                <a:cs typeface="Arial" panose="020B0604020202020204" pitchFamily="34" charset="0"/>
              </a:rPr>
            </a:br>
            <a:r>
              <a:rPr lang="en-US" altLang="en-US" sz="3200" b="1" kern="1200" dirty="0">
                <a:solidFill>
                  <a:srgbClr val="FF0000"/>
                </a:solidFill>
                <a:latin typeface="Arial" panose="020B0604020202020204" pitchFamily="34" charset="0"/>
                <a:cs typeface="Arial" panose="020B0604020202020204" pitchFamily="34" charset="0"/>
              </a:rPr>
              <a:t>Project Deliverables:</a:t>
            </a:r>
            <a:br>
              <a:rPr lang="en-US" altLang="en-US" sz="3200" b="1" kern="1200" dirty="0">
                <a:solidFill>
                  <a:srgbClr val="FF0000"/>
                </a:solidFill>
                <a:latin typeface="Arial" panose="020B0604020202020204" pitchFamily="34" charset="0"/>
                <a:cs typeface="Arial" panose="020B0604020202020204" pitchFamily="34" charset="0"/>
              </a:rPr>
            </a:br>
            <a:endParaRPr lang="en-US" altLang="en-US" sz="3200" b="1" kern="1200" dirty="0">
              <a:solidFill>
                <a:srgbClr val="FF0000"/>
              </a:solidFill>
              <a:latin typeface="Arial" panose="020B0604020202020204" pitchFamily="34" charset="0"/>
              <a:cs typeface="Arial" panose="020B0604020202020204" pitchFamily="34" charset="0"/>
            </a:endParaRPr>
          </a:p>
        </p:txBody>
      </p:sp>
      <p:sp>
        <p:nvSpPr>
          <p:cNvPr id="11" name="Text Placeholder 3">
            <a:extLst>
              <a:ext uri="{FF2B5EF4-FFF2-40B4-BE49-F238E27FC236}">
                <a16:creationId xmlns:a16="http://schemas.microsoft.com/office/drawing/2014/main" id="{95AE252D-0B04-B8DE-AA21-73A993A897BD}"/>
              </a:ext>
            </a:extLst>
          </p:cNvPr>
          <p:cNvSpPr>
            <a:spLocks noGrp="1"/>
          </p:cNvSpPr>
          <p:nvPr>
            <p:ph type="body" sz="half" idx="2"/>
          </p:nvPr>
        </p:nvSpPr>
        <p:spPr>
          <a:xfrm>
            <a:off x="839788" y="2057400"/>
            <a:ext cx="3932237" cy="3811588"/>
          </a:xfrm>
        </p:spPr>
        <p:txBody>
          <a:bodyPr/>
          <a:lstStyle/>
          <a:p>
            <a:endParaRPr lang="en-US"/>
          </a:p>
        </p:txBody>
      </p:sp>
      <p:sp>
        <p:nvSpPr>
          <p:cNvPr id="13" name="Date Placeholder 4">
            <a:extLst>
              <a:ext uri="{FF2B5EF4-FFF2-40B4-BE49-F238E27FC236}">
                <a16:creationId xmlns:a16="http://schemas.microsoft.com/office/drawing/2014/main" id="{F9C0B34B-2641-EE44-B1ED-DA78368BBFA0}"/>
              </a:ext>
            </a:extLst>
          </p:cNvPr>
          <p:cNvSpPr>
            <a:spLocks noGrp="1"/>
          </p:cNvSpPr>
          <p:nvPr>
            <p:ph type="dt" sz="half" idx="10"/>
          </p:nvPr>
        </p:nvSpPr>
        <p:spPr>
          <a:xfrm>
            <a:off x="838200" y="6356350"/>
            <a:ext cx="2743200" cy="365125"/>
          </a:xfrm>
        </p:spPr>
        <p:txBody>
          <a:bodyPr/>
          <a:lstStyle/>
          <a:p>
            <a:pPr>
              <a:spcAft>
                <a:spcPts val="600"/>
              </a:spcAft>
            </a:pPr>
            <a:fld id="{4FBD9E29-3541-490B-A77A-28C8A779906A}" type="datetime1">
              <a:rPr lang="en-US" smtClean="0"/>
              <a:pPr>
                <a:spcAft>
                  <a:spcPts val="600"/>
                </a:spcAft>
              </a:pPr>
              <a:t>5/9/2025</a:t>
            </a:fld>
            <a:endParaRPr lang="en-US"/>
          </a:p>
        </p:txBody>
      </p:sp>
      <p:sp>
        <p:nvSpPr>
          <p:cNvPr id="15" name="Footer Placeholder 5">
            <a:extLst>
              <a:ext uri="{FF2B5EF4-FFF2-40B4-BE49-F238E27FC236}">
                <a16:creationId xmlns:a16="http://schemas.microsoft.com/office/drawing/2014/main" id="{20B583CD-2465-FAA5-5329-1F51E9715B7A}"/>
              </a:ext>
            </a:extLst>
          </p:cNvPr>
          <p:cNvSpPr>
            <a:spLocks noGrp="1"/>
          </p:cNvSpPr>
          <p:nvPr>
            <p:ph type="ftr" sz="quarter" idx="11"/>
          </p:nvPr>
        </p:nvSpPr>
        <p:spPr>
          <a:xfrm>
            <a:off x="3880338" y="6356350"/>
            <a:ext cx="4273062" cy="365125"/>
          </a:xfrm>
        </p:spPr>
        <p:txBody>
          <a:bodyPr/>
          <a:lstStyle/>
          <a:p>
            <a:endParaRPr lang="en-US"/>
          </a:p>
        </p:txBody>
      </p:sp>
      <p:sp>
        <p:nvSpPr>
          <p:cNvPr id="17" name="Slide Number Placeholder 6">
            <a:extLst>
              <a:ext uri="{FF2B5EF4-FFF2-40B4-BE49-F238E27FC236}">
                <a16:creationId xmlns:a16="http://schemas.microsoft.com/office/drawing/2014/main" id="{4877853E-C780-E149-180C-DB5DB50B5D26}"/>
              </a:ext>
            </a:extLst>
          </p:cNvPr>
          <p:cNvSpPr>
            <a:spLocks noGrp="1"/>
          </p:cNvSpPr>
          <p:nvPr>
            <p:ph type="sldNum" sz="quarter" idx="12"/>
          </p:nvPr>
        </p:nvSpPr>
        <p:spPr>
          <a:xfrm>
            <a:off x="8610600" y="6356350"/>
            <a:ext cx="2743200" cy="365125"/>
          </a:xfrm>
        </p:spPr>
        <p:txBody>
          <a:bodyPr/>
          <a:lstStyle/>
          <a:p>
            <a:pPr>
              <a:spcAft>
                <a:spcPts val="600"/>
              </a:spcAft>
            </a:pPr>
            <a:fld id="{5EE24C92-1265-4741-8F9F-404A15D9386E}" type="slidenum">
              <a:rPr lang="en-US" smtClean="0"/>
              <a:pPr>
                <a:spcAft>
                  <a:spcPts val="600"/>
                </a:spcAft>
              </a:pPr>
              <a:t>9</a:t>
            </a:fld>
            <a:endParaRPr lang="en-US"/>
          </a:p>
        </p:txBody>
      </p:sp>
      <p:sp>
        <p:nvSpPr>
          <p:cNvPr id="2" name="Text Box 1"/>
          <p:cNvSpPr txBox="1"/>
          <p:nvPr/>
        </p:nvSpPr>
        <p:spPr>
          <a:xfrm>
            <a:off x="3627755" y="610870"/>
            <a:ext cx="4064000" cy="368300"/>
          </a:xfrm>
          <a:prstGeom prst="rect">
            <a:avLst/>
          </a:prstGeom>
          <a:noFill/>
        </p:spPr>
        <p:txBody>
          <a:bodyPr wrap="square" rtlCol="0">
            <a:spAutoFit/>
          </a:bodyPr>
          <a:lstStyle/>
          <a:p>
            <a:endParaRPr lang="ar-EG" altLang="en-US"/>
          </a:p>
        </p:txBody>
      </p:sp>
      <p:graphicFrame>
        <p:nvGraphicFramePr>
          <p:cNvPr id="7" name="Text Box 3">
            <a:extLst>
              <a:ext uri="{FF2B5EF4-FFF2-40B4-BE49-F238E27FC236}">
                <a16:creationId xmlns:a16="http://schemas.microsoft.com/office/drawing/2014/main" id="{FFDDDBD3-B8E4-2A76-7D46-00478C21BB5A}"/>
              </a:ext>
            </a:extLst>
          </p:cNvPr>
          <p:cNvGraphicFramePr/>
          <p:nvPr>
            <p:extLst>
              <p:ext uri="{D42A27DB-BD31-4B8C-83A1-F6EECF244321}">
                <p14:modId xmlns:p14="http://schemas.microsoft.com/office/powerpoint/2010/main" val="182969740"/>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1045</Words>
  <Application>Microsoft Office PowerPoint</Application>
  <PresentationFormat>Widescreen</PresentationFormat>
  <Paragraphs>104</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Rounded MT Bold</vt:lpstr>
      <vt:lpstr>Calibri</vt:lpstr>
      <vt:lpstr>Calibri Light</vt:lpstr>
      <vt:lpstr>source-sans-pro</vt:lpstr>
      <vt:lpstr>Wingdings</vt:lpstr>
      <vt:lpstr>Office Theme</vt:lpstr>
      <vt:lpstr>PowerPoint Presentation</vt:lpstr>
      <vt:lpstr>Project Idea:</vt:lpstr>
      <vt:lpstr>Project Wireframe :</vt:lpstr>
      <vt:lpstr>End Users + Features :</vt:lpstr>
      <vt:lpstr>Data Structure :</vt:lpstr>
      <vt:lpstr>Swag Labs E-Commerce Database Entity-Relationship Model</vt:lpstr>
      <vt:lpstr>Programming Languages and Frameworks  :</vt:lpstr>
      <vt:lpstr>Life Application +Test:</vt:lpstr>
      <vt:lpstr> Project Deliverables: </vt:lpstr>
      <vt:lpstr> Project Team:</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dc:creator>
  <cp:lastModifiedBy>Salma Abdelaziz</cp:lastModifiedBy>
  <cp:revision>43</cp:revision>
  <dcterms:created xsi:type="dcterms:W3CDTF">2024-03-14T10:03:00Z</dcterms:created>
  <dcterms:modified xsi:type="dcterms:W3CDTF">2025-05-09T16:05:10Z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ADFF7CF830044AE9A8CD0E83A74F741B_12</vt:lpwstr>
  </property>
  <property fmtid="{D5CDD505-2E9C-101B-9397-08002B2CF9AE}" pid="3" name="KSOProductBuildVer">
    <vt:lpwstr>1033-12.2.0.20795</vt:lpwstr>
  </property>
</Properties>
</file>